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4" r:id="rId8"/>
  </p:sldMasterIdLst>
  <p:notesMasterIdLst>
    <p:notesMasterId r:id="rId22"/>
  </p:notesMasterIdLst>
  <p:sldIdLst>
    <p:sldId id="275" r:id="rId9"/>
    <p:sldId id="276" r:id="rId10"/>
    <p:sldId id="289" r:id="rId11"/>
    <p:sldId id="290" r:id="rId12"/>
    <p:sldId id="291" r:id="rId13"/>
    <p:sldId id="321" r:id="rId14"/>
    <p:sldId id="320" r:id="rId15"/>
    <p:sldId id="322" r:id="rId16"/>
    <p:sldId id="316" r:id="rId17"/>
    <p:sldId id="317" r:id="rId18"/>
    <p:sldId id="318" r:id="rId19"/>
    <p:sldId id="319" r:id="rId20"/>
    <p:sldId id="277" r:id="rId21"/>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illard Kathleen" initials="CK" lastIdx="3" clrIdx="0"/>
  <p:cmAuthor id="1" name="Renaud Martel-Théorêt"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6" autoAdjust="0"/>
  </p:normalViewPr>
  <p:slideViewPr>
    <p:cSldViewPr>
      <p:cViewPr>
        <p:scale>
          <a:sx n="100" d="100"/>
          <a:sy n="100" d="100"/>
        </p:scale>
        <p:origin x="-1944" y="-906"/>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2018-05-18</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‹N°›</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91" indent="0" algn="ctr">
              <a:buNone/>
              <a:defRPr sz="1500"/>
            </a:lvl2pPr>
            <a:lvl3pPr marL="682757" indent="0" algn="ctr">
              <a:buNone/>
              <a:defRPr sz="1400"/>
            </a:lvl3pPr>
            <a:lvl4pPr marL="1024136" indent="0" algn="ctr">
              <a:buNone/>
              <a:defRPr sz="1200"/>
            </a:lvl4pPr>
            <a:lvl5pPr marL="1365514" indent="0" algn="ctr">
              <a:buNone/>
              <a:defRPr sz="1200"/>
            </a:lvl5pPr>
            <a:lvl6pPr marL="1706981" indent="0" algn="ctr">
              <a:buNone/>
              <a:defRPr sz="1200"/>
            </a:lvl6pPr>
            <a:lvl7pPr marL="2048270" indent="0" algn="ctr">
              <a:buNone/>
              <a:defRPr sz="1200"/>
            </a:lvl7pPr>
            <a:lvl8pPr marL="2389560" indent="0" algn="ctr">
              <a:buNone/>
              <a:defRPr sz="1200"/>
            </a:lvl8pPr>
            <a:lvl9pPr marL="2730911"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6"/>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91" indent="0">
              <a:buNone/>
              <a:defRPr sz="1500">
                <a:solidFill>
                  <a:schemeClr val="tx1">
                    <a:tint val="75000"/>
                  </a:schemeClr>
                </a:solidFill>
              </a:defRPr>
            </a:lvl2pPr>
            <a:lvl3pPr marL="682757" indent="0">
              <a:buNone/>
              <a:defRPr sz="1400">
                <a:solidFill>
                  <a:schemeClr val="tx1">
                    <a:tint val="75000"/>
                  </a:schemeClr>
                </a:solidFill>
              </a:defRPr>
            </a:lvl3pPr>
            <a:lvl4pPr marL="1024136" indent="0">
              <a:buNone/>
              <a:defRPr sz="1200">
                <a:solidFill>
                  <a:schemeClr val="tx1">
                    <a:tint val="75000"/>
                  </a:schemeClr>
                </a:solidFill>
              </a:defRPr>
            </a:lvl4pPr>
            <a:lvl5pPr marL="1365514" indent="0">
              <a:buNone/>
              <a:defRPr sz="1200">
                <a:solidFill>
                  <a:schemeClr val="tx1">
                    <a:tint val="75000"/>
                  </a:schemeClr>
                </a:solidFill>
              </a:defRPr>
            </a:lvl5pPr>
            <a:lvl6pPr marL="1706981" indent="0">
              <a:buNone/>
              <a:defRPr sz="1200">
                <a:solidFill>
                  <a:schemeClr val="tx1">
                    <a:tint val="75000"/>
                  </a:schemeClr>
                </a:solidFill>
              </a:defRPr>
            </a:lvl6pPr>
            <a:lvl7pPr marL="2048270" indent="0">
              <a:buNone/>
              <a:defRPr sz="1200">
                <a:solidFill>
                  <a:schemeClr val="tx1">
                    <a:tint val="75000"/>
                  </a:schemeClr>
                </a:solidFill>
              </a:defRPr>
            </a:lvl7pPr>
            <a:lvl8pPr marL="2389560" indent="0">
              <a:buNone/>
              <a:defRPr sz="1200">
                <a:solidFill>
                  <a:schemeClr val="tx1">
                    <a:tint val="75000"/>
                  </a:schemeClr>
                </a:solidFill>
              </a:defRPr>
            </a:lvl8pPr>
            <a:lvl9pPr marL="2730911"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75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751"/>
            <a:ext cx="4629150" cy="3655219"/>
          </a:xfrm>
        </p:spPr>
        <p:txBody>
          <a:bodyPr/>
          <a:lstStyle>
            <a:lvl1pPr marL="0" indent="0">
              <a:buNone/>
              <a:defRPr sz="2400"/>
            </a:lvl1pPr>
            <a:lvl2pPr marL="341291" indent="0">
              <a:buNone/>
              <a:defRPr sz="2100"/>
            </a:lvl2pPr>
            <a:lvl3pPr marL="682757" indent="0">
              <a:buNone/>
              <a:defRPr sz="1800"/>
            </a:lvl3pPr>
            <a:lvl4pPr marL="1024136" indent="0">
              <a:buNone/>
              <a:defRPr sz="1500"/>
            </a:lvl4pPr>
            <a:lvl5pPr marL="1365514" indent="0">
              <a:buNone/>
              <a:defRPr sz="1500"/>
            </a:lvl5pPr>
            <a:lvl6pPr marL="1706981" indent="0">
              <a:buNone/>
              <a:defRPr sz="1500"/>
            </a:lvl6pPr>
            <a:lvl7pPr marL="2048270" indent="0">
              <a:buNone/>
              <a:defRPr sz="1500"/>
            </a:lvl7pPr>
            <a:lvl8pPr marL="2389560" indent="0">
              <a:buNone/>
              <a:defRPr sz="1500"/>
            </a:lvl8pPr>
            <a:lvl9pPr marL="2730911"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402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2018-05-18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18/05/2018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2018-05-18</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2018-05-18</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2018-05-18</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2018-05-18</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2018-05-18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‹N°›</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12" tIns="34289" rIns="68312"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12" tIns="34289" rIns="68312"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12" tIns="34289" rIns="68312" bIns="34289" rtlCol="0" anchor="ctr"/>
          <a:lstStyle>
            <a:lvl1pPr algn="l">
              <a:defRPr sz="900">
                <a:solidFill>
                  <a:schemeClr val="tx1">
                    <a:tint val="75000"/>
                  </a:schemeClr>
                </a:solidFill>
              </a:defRPr>
            </a:lvl1pPr>
          </a:lstStyle>
          <a:p>
            <a:pPr defTabSz="682757"/>
            <a:fld id="{C09DE729-E620-4304-9733-1205F59F5EF8}" type="datetimeFigureOut">
              <a:rPr lang="fr-CA" smtClean="0">
                <a:solidFill>
                  <a:prstClr val="black">
                    <a:tint val="75000"/>
                  </a:prstClr>
                </a:solidFill>
              </a:rPr>
              <a:pPr defTabSz="682757"/>
              <a:t>2018-05-18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12" tIns="34289" rIns="68312" bIns="34289" rtlCol="0" anchor="ctr"/>
          <a:lstStyle>
            <a:lvl1pPr algn="ctr">
              <a:defRPr sz="900">
                <a:solidFill>
                  <a:schemeClr val="tx1">
                    <a:tint val="75000"/>
                  </a:schemeClr>
                </a:solidFill>
              </a:defRPr>
            </a:lvl1pPr>
          </a:lstStyle>
          <a:p>
            <a:pPr defTabSz="682757"/>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12" tIns="34289" rIns="68312" bIns="34289" rtlCol="0" anchor="ctr"/>
          <a:lstStyle>
            <a:lvl1pPr algn="r">
              <a:defRPr sz="900">
                <a:solidFill>
                  <a:schemeClr val="tx1">
                    <a:tint val="75000"/>
                  </a:schemeClr>
                </a:solidFill>
              </a:defRPr>
            </a:lvl1pPr>
          </a:lstStyle>
          <a:p>
            <a:pPr defTabSz="682757"/>
            <a:fld id="{189DF131-12C1-4EAC-8253-9E1DD4322B24}" type="slidenum">
              <a:rPr lang="fr-CA" smtClean="0">
                <a:solidFill>
                  <a:prstClr val="black">
                    <a:tint val="75000"/>
                  </a:prstClr>
                </a:solidFill>
              </a:rPr>
              <a:pPr defTabSz="682757"/>
              <a:t>‹N°›</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34" indent="-170734" algn="l" defTabSz="6827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201" indent="-170734" algn="l" defTabSz="6827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90" indent="-170734" algn="l" defTabSz="6827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780"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07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537"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916"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294"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76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57" rtl="0" eaLnBrk="1" latinLnBrk="0" hangingPunct="1">
        <a:defRPr sz="1400" kern="1200">
          <a:solidFill>
            <a:schemeClr val="tx1"/>
          </a:solidFill>
          <a:latin typeface="+mn-lt"/>
          <a:ea typeface="+mn-ea"/>
          <a:cs typeface="+mn-cs"/>
        </a:defRPr>
      </a:lvl1pPr>
      <a:lvl2pPr marL="341291" algn="l" defTabSz="682757" rtl="0" eaLnBrk="1" latinLnBrk="0" hangingPunct="1">
        <a:defRPr sz="1400" kern="1200">
          <a:solidFill>
            <a:schemeClr val="tx1"/>
          </a:solidFill>
          <a:latin typeface="+mn-lt"/>
          <a:ea typeface="+mn-ea"/>
          <a:cs typeface="+mn-cs"/>
        </a:defRPr>
      </a:lvl2pPr>
      <a:lvl3pPr marL="682757" algn="l" defTabSz="682757" rtl="0" eaLnBrk="1" latinLnBrk="0" hangingPunct="1">
        <a:defRPr sz="1400" kern="1200">
          <a:solidFill>
            <a:schemeClr val="tx1"/>
          </a:solidFill>
          <a:latin typeface="+mn-lt"/>
          <a:ea typeface="+mn-ea"/>
          <a:cs typeface="+mn-cs"/>
        </a:defRPr>
      </a:lvl3pPr>
      <a:lvl4pPr marL="1024136" algn="l" defTabSz="682757" rtl="0" eaLnBrk="1" latinLnBrk="0" hangingPunct="1">
        <a:defRPr sz="1400" kern="1200">
          <a:solidFill>
            <a:schemeClr val="tx1"/>
          </a:solidFill>
          <a:latin typeface="+mn-lt"/>
          <a:ea typeface="+mn-ea"/>
          <a:cs typeface="+mn-cs"/>
        </a:defRPr>
      </a:lvl4pPr>
      <a:lvl5pPr marL="1365514" algn="l" defTabSz="682757" rtl="0" eaLnBrk="1" latinLnBrk="0" hangingPunct="1">
        <a:defRPr sz="1400" kern="1200">
          <a:solidFill>
            <a:schemeClr val="tx1"/>
          </a:solidFill>
          <a:latin typeface="+mn-lt"/>
          <a:ea typeface="+mn-ea"/>
          <a:cs typeface="+mn-cs"/>
        </a:defRPr>
      </a:lvl5pPr>
      <a:lvl6pPr marL="1706981" algn="l" defTabSz="682757" rtl="0" eaLnBrk="1" latinLnBrk="0" hangingPunct="1">
        <a:defRPr sz="1400" kern="1200">
          <a:solidFill>
            <a:schemeClr val="tx1"/>
          </a:solidFill>
          <a:latin typeface="+mn-lt"/>
          <a:ea typeface="+mn-ea"/>
          <a:cs typeface="+mn-cs"/>
        </a:defRPr>
      </a:lvl6pPr>
      <a:lvl7pPr marL="2048270" algn="l" defTabSz="682757" rtl="0" eaLnBrk="1" latinLnBrk="0" hangingPunct="1">
        <a:defRPr sz="1400" kern="1200">
          <a:solidFill>
            <a:schemeClr val="tx1"/>
          </a:solidFill>
          <a:latin typeface="+mn-lt"/>
          <a:ea typeface="+mn-ea"/>
          <a:cs typeface="+mn-cs"/>
        </a:defRPr>
      </a:lvl7pPr>
      <a:lvl8pPr marL="2389560" algn="l" defTabSz="682757" rtl="0" eaLnBrk="1" latinLnBrk="0" hangingPunct="1">
        <a:defRPr sz="1400" kern="1200">
          <a:solidFill>
            <a:schemeClr val="tx1"/>
          </a:solidFill>
          <a:latin typeface="+mn-lt"/>
          <a:ea typeface="+mn-ea"/>
          <a:cs typeface="+mn-cs"/>
        </a:defRPr>
      </a:lvl8pPr>
      <a:lvl9pPr marL="2730911" algn="l" defTabSz="6827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18/05/2018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‹N°›</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2.xml"/><Relationship Id="rId7" Type="http://schemas.openxmlformats.org/officeDocument/2006/relationships/notesSlide" Target="../notesSlides/notesSlide8.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9.xml"/><Relationship Id="rId5" Type="http://schemas.openxmlformats.org/officeDocument/2006/relationships/tags" Target="../tags/tag44.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7.xml"/><Relationship Id="rId7" Type="http://schemas.openxmlformats.org/officeDocument/2006/relationships/notesSlide" Target="../notesSlides/notesSlide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9.xml"/><Relationship Id="rId5" Type="http://schemas.openxmlformats.org/officeDocument/2006/relationships/tags" Target="../tags/tag49.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2.xml"/><Relationship Id="rId7" Type="http://schemas.openxmlformats.org/officeDocument/2006/relationships/notesSlide" Target="../notesSlides/notesSlide10.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29.xml"/><Relationship Id="rId5" Type="http://schemas.openxmlformats.org/officeDocument/2006/relationships/tags" Target="../tags/tag54.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6.xml"/><Relationship Id="rId7" Type="http://schemas.openxmlformats.org/officeDocument/2006/relationships/oleObject" Target="../embeddings/oleObject1.bin"/><Relationship Id="rId2" Type="http://schemas.openxmlformats.org/officeDocument/2006/relationships/tags" Target="../tags/tag55.xml"/><Relationship Id="rId1" Type="http://schemas.openxmlformats.org/officeDocument/2006/relationships/vmlDrawing" Target="../drawings/vmlDrawing1.vml"/><Relationship Id="rId6" Type="http://schemas.openxmlformats.org/officeDocument/2006/relationships/image" Target="../media/image12.jp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hdphoto" Target="../media/hdphoto2.wdp"/><Relationship Id="rId3" Type="http://schemas.openxmlformats.org/officeDocument/2006/relationships/tags" Target="../tags/tag9.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microsoft.com/office/2007/relationships/hdphoto" Target="../media/hdphoto1.wdp"/><Relationship Id="rId5" Type="http://schemas.openxmlformats.org/officeDocument/2006/relationships/tags" Target="../tags/tag11.xml"/><Relationship Id="rId10" Type="http://schemas.openxmlformats.org/officeDocument/2006/relationships/image" Target="../media/image4.png"/><Relationship Id="rId4" Type="http://schemas.openxmlformats.org/officeDocument/2006/relationships/tags" Target="../tags/tag10.xml"/><Relationship Id="rId9" Type="http://schemas.openxmlformats.org/officeDocument/2006/relationships/hyperlink" Target="http://www.tout-petits.org/"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xml"/><Relationship Id="rId5" Type="http://schemas.openxmlformats.org/officeDocument/2006/relationships/slideLayout" Target="../slideLayouts/slideLayout29.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xml"/><Relationship Id="rId5" Type="http://schemas.openxmlformats.org/officeDocument/2006/relationships/slideLayout" Target="../slideLayouts/slideLayout29.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5.xml"/><Relationship Id="rId5" Type="http://schemas.openxmlformats.org/officeDocument/2006/relationships/slideLayout" Target="../slideLayouts/slideLayout29.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6.xml"/><Relationship Id="rId5" Type="http://schemas.openxmlformats.org/officeDocument/2006/relationships/slideLayout" Target="../slideLayouts/slideLayout29.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7.png"/><Relationship Id="rId5" Type="http://schemas.openxmlformats.org/officeDocument/2006/relationships/tags" Target="../tags/tag37.xml"/><Relationship Id="rId10" Type="http://schemas.openxmlformats.org/officeDocument/2006/relationships/image" Target="../media/image6.png"/><Relationship Id="rId4" Type="http://schemas.openxmlformats.org/officeDocument/2006/relationships/tags" Target="../tags/tag36.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D1-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Espace réservé du numéro de diapositive 3"/>
          <p:cNvSpPr>
            <a:spLocks noGrp="1"/>
          </p:cNvSpPr>
          <p:nvPr>
            <p:ph type="sldNum" sz="quarter" idx="12"/>
            <p:custDataLst>
              <p:tags r:id="rId1"/>
            </p:custDataLst>
          </p:nvPr>
        </p:nvSpPr>
        <p:spPr/>
        <p:txBody>
          <a:bodyPr/>
          <a:lstStyle/>
          <a:p>
            <a:fld id="{189DF131-12C1-4EAC-8253-9E1DD4322B24}" type="slidenum">
              <a:rPr lang="fr-CA" smtClean="0">
                <a:solidFill>
                  <a:prstClr val="black">
                    <a:tint val="75000"/>
                  </a:prstClr>
                </a:solidFill>
              </a:rPr>
              <a:pPr/>
              <a:t>1</a:t>
            </a:fld>
            <a:endParaRPr lang="fr-CA">
              <a:solidFill>
                <a:prstClr val="black">
                  <a:tint val="75000"/>
                </a:prstClr>
              </a:solidFill>
            </a:endParaRPr>
          </a:p>
        </p:txBody>
      </p:sp>
      <p:pic>
        <p:nvPicPr>
          <p:cNvPr id="12" name="Picture 9"/>
          <p:cNvPicPr>
            <a:picLocks noChangeAspect="1"/>
          </p:cNvPicPr>
          <p:nvPr/>
        </p:nvPicPr>
        <p:blipFill>
          <a:blip r:embed="rId4"/>
          <a:stretch>
            <a:fillRect/>
          </a:stretch>
        </p:blipFill>
        <p:spPr>
          <a:xfrm>
            <a:off x="4025786" y="4637609"/>
            <a:ext cx="1511300" cy="381000"/>
          </a:xfrm>
          <a:prstGeom prst="rect">
            <a:avLst/>
          </a:prstGeom>
        </p:spPr>
      </p:pic>
      <p:pic>
        <p:nvPicPr>
          <p:cNvPr id="14" name="Picture 10"/>
          <p:cNvPicPr>
            <a:picLocks noChangeAspect="1"/>
          </p:cNvPicPr>
          <p:nvPr/>
        </p:nvPicPr>
        <p:blipFill>
          <a:blip r:embed="rId5"/>
          <a:stretch>
            <a:fillRect/>
          </a:stretch>
        </p:blipFill>
        <p:spPr>
          <a:xfrm>
            <a:off x="7486227" y="4625279"/>
            <a:ext cx="965200" cy="368300"/>
          </a:xfrm>
          <a:prstGeom prst="rect">
            <a:avLst/>
          </a:prstGeom>
        </p:spPr>
      </p:pic>
      <p:sp>
        <p:nvSpPr>
          <p:cNvPr id="15" name="Rectangle 14"/>
          <p:cNvSpPr/>
          <p:nvPr/>
        </p:nvSpPr>
        <p:spPr>
          <a:xfrm>
            <a:off x="5542192" y="2715766"/>
            <a:ext cx="3601808" cy="1754352"/>
          </a:xfrm>
          <a:prstGeom prst="rect">
            <a:avLst/>
          </a:prstGeom>
          <a:solidFill>
            <a:srgbClr val="A4D4D8">
              <a:alpha val="92000"/>
            </a:srgbClr>
          </a:solidFill>
          <a:ln>
            <a:solidFill>
              <a:srgbClr val="A4D4D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ExtraBold"/>
            </a:endParaRPr>
          </a:p>
        </p:txBody>
      </p:sp>
      <p:sp>
        <p:nvSpPr>
          <p:cNvPr id="16" name="TextBox 11"/>
          <p:cNvSpPr txBox="1"/>
          <p:nvPr/>
        </p:nvSpPr>
        <p:spPr>
          <a:xfrm>
            <a:off x="5667825" y="2852923"/>
            <a:ext cx="3291456" cy="1687641"/>
          </a:xfrm>
          <a:prstGeom prst="rect">
            <a:avLst/>
          </a:prstGeom>
          <a:noFill/>
        </p:spPr>
        <p:txBody>
          <a:bodyPr wrap="square" rtlCol="0">
            <a:spAutoFit/>
          </a:bodyPr>
          <a:lstStyle/>
          <a:p>
            <a:pPr>
              <a:spcAft>
                <a:spcPts val="200"/>
              </a:spcAft>
            </a:pPr>
            <a:r>
              <a:rPr lang="en-US" b="1" dirty="0" smtClean="0">
                <a:solidFill>
                  <a:schemeClr val="bg1"/>
                </a:solidFill>
                <a:latin typeface="Raleway"/>
                <a:cs typeface="Raleway"/>
              </a:rPr>
              <a:t>PETITE ENFANCE :</a:t>
            </a:r>
          </a:p>
          <a:p>
            <a:r>
              <a:rPr lang="en-US" sz="2200" dirty="0" smtClean="0">
                <a:solidFill>
                  <a:schemeClr val="tx2"/>
                </a:solidFill>
                <a:latin typeface="Raleway ExtraBold"/>
                <a:cs typeface="Raleway ExtraBold"/>
              </a:rPr>
              <a:t>LA QUALITÉ DES </a:t>
            </a:r>
          </a:p>
          <a:p>
            <a:r>
              <a:rPr lang="en-US" sz="2200" dirty="0" smtClean="0">
                <a:solidFill>
                  <a:schemeClr val="tx2"/>
                </a:solidFill>
                <a:latin typeface="Raleway ExtraBold"/>
                <a:cs typeface="Raleway ExtraBold"/>
              </a:rPr>
              <a:t>SERVICES ÉDUCATIFS</a:t>
            </a:r>
          </a:p>
          <a:p>
            <a:r>
              <a:rPr lang="en-US" sz="2200" dirty="0" smtClean="0">
                <a:solidFill>
                  <a:schemeClr val="tx2"/>
                </a:solidFill>
                <a:latin typeface="Raleway ExtraBold"/>
                <a:cs typeface="Raleway ExtraBold"/>
              </a:rPr>
              <a:t>AU QUÉBEC</a:t>
            </a:r>
          </a:p>
          <a:p>
            <a:endParaRPr lang="en-US" dirty="0">
              <a:latin typeface="Raleway ExtraBold"/>
            </a:endParaRPr>
          </a:p>
        </p:txBody>
      </p:sp>
      <p:grpSp>
        <p:nvGrpSpPr>
          <p:cNvPr id="17" name="Group 1"/>
          <p:cNvGrpSpPr/>
          <p:nvPr/>
        </p:nvGrpSpPr>
        <p:grpSpPr>
          <a:xfrm>
            <a:off x="5770883" y="3180396"/>
            <a:ext cx="3431732" cy="1011996"/>
            <a:chOff x="5842526" y="3070379"/>
            <a:chExt cx="3301474" cy="1011996"/>
          </a:xfrm>
        </p:grpSpPr>
        <p:cxnSp>
          <p:nvCxnSpPr>
            <p:cNvPr id="18" name="Straight Connector 16"/>
            <p:cNvCxnSpPr/>
            <p:nvPr/>
          </p:nvCxnSpPr>
          <p:spPr>
            <a:xfrm>
              <a:off x="5844269" y="3070379"/>
              <a:ext cx="3299731"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9"/>
            <p:cNvCxnSpPr/>
            <p:nvPr/>
          </p:nvCxnSpPr>
          <p:spPr>
            <a:xfrm>
              <a:off x="5844269" y="3407711"/>
              <a:ext cx="3299731"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cxnSp>
          <p:nvCxnSpPr>
            <p:cNvPr id="20" name="Straight Connector 20"/>
            <p:cNvCxnSpPr/>
            <p:nvPr/>
          </p:nvCxnSpPr>
          <p:spPr>
            <a:xfrm>
              <a:off x="5844269" y="3745043"/>
              <a:ext cx="3299731"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cxnSp>
          <p:nvCxnSpPr>
            <p:cNvPr id="21" name="Straight Connector 21"/>
            <p:cNvCxnSpPr/>
            <p:nvPr/>
          </p:nvCxnSpPr>
          <p:spPr>
            <a:xfrm>
              <a:off x="5842526" y="4082375"/>
              <a:ext cx="3299731"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grpSp>
      <p:sp>
        <p:nvSpPr>
          <p:cNvPr id="23" name="Rectangle 22"/>
          <p:cNvSpPr/>
          <p:nvPr/>
        </p:nvSpPr>
        <p:spPr>
          <a:xfrm>
            <a:off x="5554970" y="1804972"/>
            <a:ext cx="3601808" cy="766778"/>
          </a:xfrm>
          <a:prstGeom prst="rect">
            <a:avLst/>
          </a:prstGeom>
          <a:solidFill>
            <a:srgbClr val="A4D4D8">
              <a:alpha val="92000"/>
            </a:srgbClr>
          </a:solidFill>
          <a:ln>
            <a:solidFill>
              <a:srgbClr val="A4D4D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ExtraBold"/>
            </a:endParaRPr>
          </a:p>
        </p:txBody>
      </p:sp>
      <p:sp>
        <p:nvSpPr>
          <p:cNvPr id="24" name="TextBox 11"/>
          <p:cNvSpPr txBox="1"/>
          <p:nvPr/>
        </p:nvSpPr>
        <p:spPr>
          <a:xfrm>
            <a:off x="5697368" y="1889318"/>
            <a:ext cx="3291456" cy="610424"/>
          </a:xfrm>
          <a:prstGeom prst="rect">
            <a:avLst/>
          </a:prstGeom>
          <a:noFill/>
        </p:spPr>
        <p:txBody>
          <a:bodyPr wrap="square" rtlCol="0">
            <a:spAutoFit/>
          </a:bodyPr>
          <a:lstStyle/>
          <a:p>
            <a:pPr>
              <a:spcAft>
                <a:spcPts val="200"/>
              </a:spcAft>
            </a:pPr>
            <a:r>
              <a:rPr lang="en-US" sz="1600" dirty="0" smtClean="0">
                <a:solidFill>
                  <a:schemeClr val="tx2"/>
                </a:solidFill>
                <a:latin typeface="Raleway"/>
                <a:cs typeface="Raleway"/>
              </a:rPr>
              <a:t>TROUSSE DE COMMUNICATION</a:t>
            </a:r>
          </a:p>
          <a:p>
            <a:pPr>
              <a:spcAft>
                <a:spcPts val="200"/>
              </a:spcAft>
            </a:pPr>
            <a:r>
              <a:rPr lang="en-US" sz="1600" dirty="0" smtClean="0">
                <a:solidFill>
                  <a:schemeClr val="tx2"/>
                </a:solidFill>
                <a:latin typeface="Raleway"/>
                <a:cs typeface="Raleway"/>
              </a:rPr>
              <a:t>22 MAI 2018</a:t>
            </a:r>
          </a:p>
        </p:txBody>
      </p:sp>
    </p:spTree>
    <p:extLst>
      <p:ext uri="{BB962C8B-B14F-4D97-AF65-F5344CB8AC3E}">
        <p14:creationId xmlns:p14="http://schemas.microsoft.com/office/powerpoint/2010/main" val="17418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(22 mai 2018)</a:t>
            </a:r>
          </a:p>
          <a:p>
            <a:pPr marL="361950" lvl="1" indent="0" algn="just">
              <a:spcBef>
                <a:spcPts val="450"/>
              </a:spcBef>
              <a:buClr>
                <a:srgbClr val="D9232D"/>
              </a:buClr>
              <a:buSzPct val="100000"/>
              <a:buNone/>
            </a:pPr>
            <a:r>
              <a:rPr lang="fr-CA" sz="1400" dirty="0">
                <a:solidFill>
                  <a:prstClr val="black"/>
                </a:solidFill>
              </a:rPr>
              <a:t>Une proportion non négligeable de #</a:t>
            </a:r>
            <a:r>
              <a:rPr lang="fr-CA" sz="1400" dirty="0" err="1">
                <a:solidFill>
                  <a:prstClr val="black"/>
                </a:solidFill>
              </a:rPr>
              <a:t>toutpetits</a:t>
            </a:r>
            <a:r>
              <a:rPr lang="fr-CA" sz="1400" dirty="0">
                <a:solidFill>
                  <a:prstClr val="black"/>
                </a:solidFill>
              </a:rPr>
              <a:t> québécois fréquenteraient un service éducatif à la petite enfance de </a:t>
            </a:r>
            <a:r>
              <a:rPr lang="fr-CA" sz="1400" dirty="0" smtClean="0">
                <a:solidFill>
                  <a:prstClr val="black"/>
                </a:solidFill>
              </a:rPr>
              <a:t>faible qualité </a:t>
            </a:r>
            <a:r>
              <a:rPr lang="fr-CA" sz="1400" dirty="0" smtClean="0"/>
              <a:t>ou </a:t>
            </a:r>
            <a:r>
              <a:rPr lang="fr-CA" sz="1400" dirty="0"/>
              <a:t>très faible </a:t>
            </a:r>
            <a:r>
              <a:rPr lang="fr-CA" sz="1400" dirty="0" smtClean="0"/>
              <a:t>qualité. Cette proportion serait </a:t>
            </a:r>
            <a:r>
              <a:rPr lang="fr-CA" sz="1400" dirty="0"/>
              <a:t>toutefois relativement peu élevée dans les </a:t>
            </a:r>
            <a:r>
              <a:rPr lang="fr-CA" sz="1400" dirty="0" smtClean="0"/>
              <a:t>CPE</a:t>
            </a:r>
            <a:r>
              <a:rPr lang="fr-CA" sz="1400" dirty="0" smtClean="0">
                <a:solidFill>
                  <a:prstClr val="black"/>
                </a:solidFill>
              </a:rPr>
              <a:t>. C’est </a:t>
            </a:r>
            <a:r>
              <a:rPr lang="fr-CA" sz="1400" dirty="0">
                <a:solidFill>
                  <a:prstClr val="black"/>
                </a:solidFill>
              </a:rPr>
              <a:t>ce qu’on apprend dans le nouveau dossier de l’@</a:t>
            </a:r>
            <a:r>
              <a:rPr lang="fr-CA" sz="1400" dirty="0" err="1">
                <a:solidFill>
                  <a:prstClr val="black"/>
                </a:solidFill>
              </a:rPr>
              <a:t>observatoiredestoutpetits</a:t>
            </a:r>
            <a:r>
              <a:rPr lang="fr-CA" sz="1400" dirty="0">
                <a:solidFill>
                  <a:prstClr val="black"/>
                </a:solidFill>
              </a:rPr>
              <a:t> portant sur la qualité des services éducatifs à la petite enfance. </a:t>
            </a:r>
            <a:r>
              <a:rPr lang="fr-CA" sz="1400" dirty="0" smtClean="0">
                <a:solidFill>
                  <a:prstClr val="black"/>
                </a:solidFill>
              </a:rPr>
              <a:t> Découvrez-le </a:t>
            </a:r>
            <a:r>
              <a:rPr lang="fr-CA" sz="1400" dirty="0">
                <a:solidFill>
                  <a:prstClr val="black"/>
                </a:solidFill>
              </a:rPr>
              <a:t>dès maintenant!</a:t>
            </a:r>
          </a:p>
          <a:p>
            <a:pPr marL="361950" lvl="1" indent="0" algn="just">
              <a:spcBef>
                <a:spcPts val="450"/>
              </a:spcBef>
              <a:buClr>
                <a:srgbClr val="D9232D"/>
              </a:buClr>
              <a:buSzPct val="100000"/>
              <a:buNone/>
            </a:pPr>
            <a:r>
              <a:rPr lang="fr-CA" sz="1400" dirty="0">
                <a:solidFill>
                  <a:srgbClr val="0070C0"/>
                </a:solidFill>
              </a:rPr>
              <a:t>[https://</a:t>
            </a:r>
            <a:r>
              <a:rPr lang="fr-CA" sz="1400" dirty="0" smtClean="0">
                <a:solidFill>
                  <a:srgbClr val="0070C0"/>
                </a:solidFill>
              </a:rPr>
              <a:t>tout-petits.org/qualite]</a:t>
            </a:r>
            <a:endParaRPr lang="fr-CA" sz="1400" dirty="0" smtClean="0">
              <a:solidFill>
                <a:srgbClr val="0070C0"/>
              </a:solidFill>
            </a:endParaRPr>
          </a:p>
          <a:p>
            <a:pPr marL="361950" lvl="1" indent="0" algn="just">
              <a:spcBef>
                <a:spcPts val="450"/>
              </a:spcBef>
              <a:buClr>
                <a:srgbClr val="D9232D"/>
              </a:buClr>
              <a:buSzPct val="100000"/>
              <a:buNone/>
            </a:pPr>
            <a:endParaRPr lang="fr-CA" sz="1500" dirty="0">
              <a:solidFill>
                <a:srgbClr val="0070C0"/>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smtClean="0">
                <a:solidFill>
                  <a:prstClr val="black"/>
                </a:solidFill>
              </a:rPr>
              <a:t>Les </a:t>
            </a:r>
            <a:r>
              <a:rPr lang="fr-CA" sz="1400" dirty="0">
                <a:solidFill>
                  <a:prstClr val="black"/>
                </a:solidFill>
              </a:rPr>
              <a:t>services éducatifs </a:t>
            </a:r>
            <a:r>
              <a:rPr lang="fr-CA" sz="1400" dirty="0"/>
              <a:t>à </a:t>
            </a:r>
            <a:r>
              <a:rPr lang="fr-CA" sz="1400" dirty="0" smtClean="0"/>
              <a:t>la petite enfance de qualité </a:t>
            </a:r>
            <a:r>
              <a:rPr lang="fr-CA" sz="1400" dirty="0">
                <a:solidFill>
                  <a:prstClr val="black"/>
                </a:solidFill>
              </a:rPr>
              <a:t>ont de nombreux bénéfices pour le développement des </a:t>
            </a:r>
            <a:r>
              <a:rPr lang="fr-CA" sz="1400" dirty="0" smtClean="0">
                <a:solidFill>
                  <a:prstClr val="black"/>
                </a:solidFill>
              </a:rPr>
              <a:t>#</a:t>
            </a:r>
            <a:r>
              <a:rPr lang="fr-CA" sz="1400" dirty="0" err="1" smtClean="0">
                <a:solidFill>
                  <a:prstClr val="black"/>
                </a:solidFill>
              </a:rPr>
              <a:t>toutpetits</a:t>
            </a:r>
            <a:r>
              <a:rPr lang="fr-CA" sz="1400" dirty="0" smtClean="0">
                <a:solidFill>
                  <a:prstClr val="black"/>
                </a:solidFill>
              </a:rPr>
              <a:t>. </a:t>
            </a:r>
            <a:r>
              <a:rPr lang="fr-CA" sz="1400" dirty="0"/>
              <a:t>Chaque enfant devrait avoir accès à des services de qualité</a:t>
            </a:r>
            <a:r>
              <a:rPr lang="fr-CA" sz="1400" dirty="0" smtClean="0"/>
              <a:t>.  Partagez la vidéo!</a:t>
            </a:r>
          </a:p>
          <a:p>
            <a:pPr marL="361950" lvl="1" indent="0" algn="just">
              <a:spcBef>
                <a:spcPts val="450"/>
              </a:spcBef>
              <a:buClr>
                <a:srgbClr val="D9232D"/>
              </a:buClr>
              <a:buSzPct val="100000"/>
              <a:buNone/>
            </a:pPr>
            <a:r>
              <a:rPr lang="fr-CA" sz="1400" dirty="0" smtClean="0">
                <a:solidFill>
                  <a:srgbClr val="0070C0"/>
                </a:solidFill>
              </a:rPr>
              <a:t>[</a:t>
            </a:r>
            <a:r>
              <a:rPr lang="fr-CA" sz="1400" dirty="0">
                <a:solidFill>
                  <a:srgbClr val="0070C0"/>
                </a:solidFill>
              </a:rPr>
              <a:t>https://</a:t>
            </a:r>
            <a:r>
              <a:rPr lang="fr-CA" sz="1400" dirty="0">
                <a:solidFill>
                  <a:srgbClr val="0070C0"/>
                </a:solidFill>
              </a:rPr>
              <a:t>bit.ly/2wU3az1</a:t>
            </a:r>
            <a:r>
              <a:rPr lang="fr-CA" sz="1400" dirty="0" smtClean="0">
                <a:solidFill>
                  <a:srgbClr val="0070C0"/>
                </a:solidFill>
              </a:rPr>
              <a:t>]</a:t>
            </a:r>
            <a:endParaRPr lang="fr-CA" sz="1400" dirty="0"/>
          </a:p>
          <a:p>
            <a:pPr marL="457200" lvl="1" indent="0" algn="just">
              <a:spcBef>
                <a:spcPts val="450"/>
              </a:spcBef>
              <a:buClr>
                <a:srgbClr val="D9232D"/>
              </a:buClr>
              <a:buSzPct val="100000"/>
              <a:buNone/>
            </a:pP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 - Facebook</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facebook »"/>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339814"/>
            <a:ext cx="674228" cy="6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(22 mai 2018)</a:t>
            </a:r>
          </a:p>
          <a:p>
            <a:pPr marL="361950" lvl="1" indent="0" algn="just">
              <a:spcBef>
                <a:spcPts val="450"/>
              </a:spcBef>
              <a:buClr>
                <a:srgbClr val="D9232D"/>
              </a:buClr>
              <a:buSzPct val="100000"/>
              <a:buNone/>
            </a:pPr>
            <a:r>
              <a:rPr lang="fr-CA" sz="1400" dirty="0" smtClean="0">
                <a:solidFill>
                  <a:prstClr val="black"/>
                </a:solidFill>
              </a:rPr>
              <a:t>Découvrez le nouveau </a:t>
            </a:r>
            <a:r>
              <a:rPr lang="fr-CA" sz="1400" dirty="0">
                <a:solidFill>
                  <a:prstClr val="black"/>
                </a:solidFill>
              </a:rPr>
              <a:t>dossier </a:t>
            </a:r>
            <a:r>
              <a:rPr lang="fr-CA" sz="1400" dirty="0" smtClean="0">
                <a:solidFill>
                  <a:prstClr val="black"/>
                </a:solidFill>
              </a:rPr>
              <a:t>de l’Observatoire des </a:t>
            </a:r>
            <a:r>
              <a:rPr lang="fr-CA" sz="1400" dirty="0">
                <a:latin typeface="Raleway"/>
              </a:rPr>
              <a:t>@</a:t>
            </a:r>
            <a:r>
              <a:rPr lang="fr-CA" sz="1400" dirty="0" err="1" smtClean="0">
                <a:latin typeface="Raleway"/>
              </a:rPr>
              <a:t>Tout_petits</a:t>
            </a:r>
            <a:r>
              <a:rPr lang="fr-CA" sz="1400" dirty="0" smtClean="0">
                <a:latin typeface="Raleway"/>
              </a:rPr>
              <a:t> </a:t>
            </a:r>
            <a:r>
              <a:rPr lang="fr-CA" sz="1400" dirty="0" smtClean="0">
                <a:solidFill>
                  <a:prstClr val="black"/>
                </a:solidFill>
              </a:rPr>
              <a:t>portant </a:t>
            </a:r>
            <a:r>
              <a:rPr lang="fr-CA" sz="1400" dirty="0">
                <a:solidFill>
                  <a:prstClr val="black"/>
                </a:solidFill>
              </a:rPr>
              <a:t>sur la qualité des services éducatifs à la petite </a:t>
            </a:r>
            <a:r>
              <a:rPr lang="fr-CA" sz="1400" dirty="0" smtClean="0">
                <a:solidFill>
                  <a:prstClr val="black"/>
                </a:solidFill>
              </a:rPr>
              <a:t>enfance! </a:t>
            </a:r>
          </a:p>
          <a:p>
            <a:pPr marL="361950" lvl="1" indent="0" algn="just">
              <a:spcBef>
                <a:spcPts val="450"/>
              </a:spcBef>
              <a:buClr>
                <a:srgbClr val="D9232D"/>
              </a:buClr>
              <a:buSzPct val="100000"/>
              <a:buNone/>
            </a:pPr>
            <a:r>
              <a:rPr lang="fr-CA" sz="1400" dirty="0" smtClean="0">
                <a:solidFill>
                  <a:srgbClr val="0070C0"/>
                </a:solidFill>
              </a:rPr>
              <a:t>[https://tout-petits.org/qualite]</a:t>
            </a:r>
            <a:endParaRPr lang="fr-CA" sz="1400" dirty="0">
              <a:solidFill>
                <a:srgbClr val="0070C0"/>
              </a:solidFill>
            </a:endParaRPr>
          </a:p>
          <a:p>
            <a:pPr marL="457200" lvl="1" indent="0" algn="just">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a:solidFill>
                  <a:prstClr val="black"/>
                </a:solidFill>
              </a:rPr>
              <a:t>Les services éducatifs </a:t>
            </a:r>
            <a:r>
              <a:rPr lang="fr-CA" sz="1400" dirty="0"/>
              <a:t>à </a:t>
            </a:r>
            <a:r>
              <a:rPr lang="fr-CA" sz="1400" dirty="0" smtClean="0"/>
              <a:t>la petite enfance </a:t>
            </a:r>
            <a:r>
              <a:rPr lang="fr-CA" sz="1400" dirty="0"/>
              <a:t>de </a:t>
            </a:r>
            <a:r>
              <a:rPr lang="fr-CA" sz="1400" dirty="0">
                <a:solidFill>
                  <a:prstClr val="black"/>
                </a:solidFill>
              </a:rPr>
              <a:t>qualité ont de nombreux bénéfices pour le développement des #</a:t>
            </a:r>
            <a:r>
              <a:rPr lang="fr-CA" sz="1400" dirty="0" err="1" smtClean="0">
                <a:solidFill>
                  <a:prstClr val="black"/>
                </a:solidFill>
              </a:rPr>
              <a:t>toutpetits</a:t>
            </a:r>
            <a:r>
              <a:rPr lang="fr-CA" sz="1400" dirty="0" smtClean="0">
                <a:solidFill>
                  <a:prstClr val="black"/>
                </a:solidFill>
              </a:rPr>
              <a:t>. Consultez le dossier de l’Observatoire des</a:t>
            </a:r>
            <a:r>
              <a:rPr lang="fr-CA" sz="1400" dirty="0">
                <a:latin typeface="Raleway"/>
              </a:rPr>
              <a:t> @</a:t>
            </a:r>
            <a:r>
              <a:rPr lang="fr-CA" sz="1400" dirty="0" err="1">
                <a:latin typeface="Raleway"/>
              </a:rPr>
              <a:t>Tout_petits</a:t>
            </a:r>
            <a:r>
              <a:rPr lang="fr-CA" sz="1400" dirty="0" smtClean="0">
                <a:solidFill>
                  <a:prstClr val="black"/>
                </a:solidFill>
              </a:rPr>
              <a:t> </a:t>
            </a:r>
            <a:r>
              <a:rPr lang="fr-CA" sz="1400" dirty="0">
                <a:solidFill>
                  <a:srgbClr val="0070C0"/>
                </a:solidFill>
              </a:rPr>
              <a:t>[https://tout-petits.org/qualite] </a:t>
            </a:r>
            <a:r>
              <a:rPr lang="fr-CA" sz="1400" dirty="0">
                <a:solidFill>
                  <a:prstClr val="black"/>
                </a:solidFill>
              </a:rPr>
              <a:t>et partagez la vidéo</a:t>
            </a:r>
            <a:r>
              <a:rPr lang="fr-CA" sz="1400" dirty="0" smtClean="0">
                <a:solidFill>
                  <a:prstClr val="black"/>
                </a:solidFill>
              </a:rPr>
              <a:t>!</a:t>
            </a:r>
          </a:p>
          <a:p>
            <a:pPr marL="361950" lvl="1" indent="0" algn="just">
              <a:spcBef>
                <a:spcPts val="450"/>
              </a:spcBef>
              <a:buClr>
                <a:srgbClr val="D9232D"/>
              </a:buClr>
              <a:buSzPct val="100000"/>
              <a:buNone/>
            </a:pPr>
            <a:r>
              <a:rPr lang="fr-CA" sz="1400" dirty="0">
                <a:solidFill>
                  <a:srgbClr val="0070C0"/>
                </a:solidFill>
              </a:rPr>
              <a:t>[https://www.youtube.com/watch?v=YnQNcL0wn44]</a:t>
            </a:r>
            <a:endParaRPr lang="fr-CA" sz="1400" dirty="0">
              <a:solidFill>
                <a:prstClr val="black"/>
              </a:solidFill>
            </a:endParaRPr>
          </a:p>
          <a:p>
            <a:pPr marL="361950" lvl="1" indent="0" algn="just">
              <a:spcBef>
                <a:spcPts val="450"/>
              </a:spcBef>
              <a:buClr>
                <a:srgbClr val="D9232D"/>
              </a:buClr>
              <a:buSzPct val="100000"/>
              <a:buNone/>
            </a:pPr>
            <a:endParaRPr lang="fr-CA" sz="1400" dirty="0" smtClean="0"/>
          </a:p>
          <a:p>
            <a:pPr lvl="1" algn="just">
              <a:spcBef>
                <a:spcPts val="450"/>
              </a:spcBef>
              <a:buClr>
                <a:srgbClr val="D9232D"/>
              </a:buClr>
              <a:buSzPct val="100000"/>
              <a:buFont typeface="Century Gothic" panose="020B0502020202020204" pitchFamily="34" charset="0"/>
              <a:buChar char="►"/>
            </a:pP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11</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 - Twitter</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twitter logo »"/>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267494"/>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771550"/>
            <a:ext cx="8647877" cy="381642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texte</a:t>
            </a:r>
          </a:p>
          <a:p>
            <a:pPr marL="0" indent="0" algn="just">
              <a:spcBef>
                <a:spcPts val="450"/>
              </a:spcBef>
              <a:buClr>
                <a:srgbClr val="D9232D"/>
              </a:buClr>
              <a:buSzPct val="100000"/>
              <a:buNone/>
            </a:pPr>
            <a:endParaRPr lang="fr-CA" sz="500" b="1" dirty="0" smtClean="0">
              <a:solidFill>
                <a:prstClr val="black"/>
              </a:solidFill>
            </a:endParaRPr>
          </a:p>
          <a:p>
            <a:pPr marL="447675" indent="0" algn="just">
              <a:spcBef>
                <a:spcPts val="450"/>
              </a:spcBef>
              <a:buClr>
                <a:srgbClr val="D9232D"/>
              </a:buClr>
              <a:buSzPct val="100000"/>
              <a:buNone/>
            </a:pPr>
            <a:r>
              <a:rPr lang="fr-CA" sz="1400" b="1" i="1" dirty="0" smtClean="0"/>
              <a:t>Qualité </a:t>
            </a:r>
            <a:r>
              <a:rPr lang="fr-CA" sz="1400" b="1" i="1" dirty="0"/>
              <a:t>des services éducatifs à la petite </a:t>
            </a:r>
            <a:r>
              <a:rPr lang="fr-CA" sz="1400" b="1" i="1" dirty="0" smtClean="0"/>
              <a:t>enfance</a:t>
            </a:r>
          </a:p>
          <a:p>
            <a:pPr marL="447675" indent="0" algn="just">
              <a:spcBef>
                <a:spcPts val="0"/>
              </a:spcBef>
              <a:buClr>
                <a:srgbClr val="D9232D"/>
              </a:buClr>
              <a:buSzPct val="100000"/>
              <a:buNone/>
            </a:pPr>
            <a:endParaRPr lang="fr-CA" sz="500" dirty="0">
              <a:solidFill>
                <a:prstClr val="black"/>
              </a:solidFill>
            </a:endParaRPr>
          </a:p>
          <a:p>
            <a:pPr marL="361950" indent="0" algn="just">
              <a:lnSpc>
                <a:spcPts val="1900"/>
              </a:lnSpc>
              <a:spcBef>
                <a:spcPts val="450"/>
              </a:spcBef>
              <a:buClr>
                <a:srgbClr val="D9232D"/>
              </a:buClr>
              <a:buSzPct val="100000"/>
              <a:buNone/>
            </a:pPr>
            <a:r>
              <a:rPr lang="fr-CA" sz="1400" dirty="0"/>
              <a:t>Le plus récent dossier de l’Observatoire des tout-petits porte sur la qualité des services éducatifs à la petite enfance au Québec. Il </a:t>
            </a:r>
            <a:r>
              <a:rPr lang="fr-CA" sz="1400" dirty="0" smtClean="0"/>
              <a:t>présente </a:t>
            </a:r>
            <a:r>
              <a:rPr lang="fr-CA" sz="1400" dirty="0"/>
              <a:t>un état de situation de la qualité des différents types de services éducatifs au Québec (milieux familiaux, garderies subventionnées ou non subventionnées, CPE, maternelles 4 ans), souligne l’importance d’un service éducatif de qualité dans le développement des tout-petits et offre des pistes de solution pour améliorer la qualité de ces services.</a:t>
            </a:r>
          </a:p>
          <a:p>
            <a:pPr marL="361950" indent="0" algn="just">
              <a:lnSpc>
                <a:spcPts val="500"/>
              </a:lnSpc>
              <a:spcBef>
                <a:spcPts val="0"/>
              </a:spcBef>
              <a:spcAft>
                <a:spcPts val="450"/>
              </a:spcAft>
              <a:buClr>
                <a:srgbClr val="D9232D"/>
              </a:buClr>
              <a:buSzPct val="100000"/>
              <a:buNone/>
            </a:pPr>
            <a:endParaRPr lang="fr-CA" sz="1400" dirty="0" smtClean="0"/>
          </a:p>
          <a:p>
            <a:pPr marL="361950" indent="0" algn="just">
              <a:lnSpc>
                <a:spcPts val="1900"/>
              </a:lnSpc>
              <a:spcBef>
                <a:spcPts val="0"/>
              </a:spcBef>
              <a:spcAft>
                <a:spcPts val="450"/>
              </a:spcAft>
              <a:buClr>
                <a:srgbClr val="D9232D"/>
              </a:buClr>
              <a:buSzPct val="100000"/>
              <a:buNone/>
            </a:pPr>
            <a:r>
              <a:rPr lang="fr-CA" sz="1400" dirty="0"/>
              <a:t>On y apprend </a:t>
            </a:r>
            <a:r>
              <a:rPr lang="fr-CA" sz="1400" dirty="0" smtClean="0"/>
              <a:t>notamment qu’une </a:t>
            </a:r>
            <a:r>
              <a:rPr lang="fr-CA" sz="1400" dirty="0"/>
              <a:t>proportion non négligeable de tout-petits québécois fréquenteraient un service éducatif à la petite enfance de faible ou très faible </a:t>
            </a:r>
            <a:r>
              <a:rPr lang="fr-CA" sz="1400" dirty="0" smtClean="0"/>
              <a:t>qualité et que </a:t>
            </a:r>
            <a:r>
              <a:rPr lang="fr-CA" sz="1400" dirty="0"/>
              <a:t>des enjeux de qualité existeraient dans tous les types de milieux</a:t>
            </a:r>
            <a:r>
              <a:rPr lang="fr-CA" sz="1400" dirty="0" smtClean="0"/>
              <a:t>. </a:t>
            </a:r>
          </a:p>
          <a:p>
            <a:pPr marL="361950" indent="0" algn="just">
              <a:lnSpc>
                <a:spcPts val="1900"/>
              </a:lnSpc>
              <a:spcBef>
                <a:spcPts val="0"/>
              </a:spcBef>
              <a:spcAft>
                <a:spcPts val="450"/>
              </a:spcAft>
              <a:buClr>
                <a:srgbClr val="D9232D"/>
              </a:buClr>
              <a:buSzPct val="100000"/>
              <a:buNone/>
            </a:pPr>
            <a:r>
              <a:rPr lang="fr-CA" sz="1400" dirty="0" smtClean="0"/>
              <a:t>Considérant </a:t>
            </a:r>
            <a:r>
              <a:rPr lang="fr-CA" sz="1400" dirty="0"/>
              <a:t>qu’au Québec, un tout-petit qui fréquente un service de garde éducatif </a:t>
            </a:r>
            <a:r>
              <a:rPr lang="fr-CA" sz="1400" dirty="0" smtClean="0"/>
              <a:t>à la petite enfance y </a:t>
            </a:r>
            <a:r>
              <a:rPr lang="fr-CA" sz="1400" dirty="0"/>
              <a:t>passe 8 heures par jour en moyenne et qu’un tel milieu aura des impacts importants sur son développement et sa réussite éducative</a:t>
            </a:r>
            <a:r>
              <a:rPr lang="fr-CA" sz="1400" dirty="0" smtClean="0"/>
              <a:t>, il </a:t>
            </a:r>
            <a:r>
              <a:rPr lang="fr-CA" sz="1400" dirty="0"/>
              <a:t>importe de se préoccuper de cet enjeu de société</a:t>
            </a:r>
            <a:r>
              <a:rPr lang="fr-CA" sz="1400" dirty="0" smtClean="0"/>
              <a:t>.</a:t>
            </a:r>
          </a:p>
          <a:p>
            <a:pPr marL="361950" indent="0" algn="just">
              <a:lnSpc>
                <a:spcPts val="500"/>
              </a:lnSpc>
              <a:spcBef>
                <a:spcPts val="0"/>
              </a:spcBef>
              <a:buClr>
                <a:srgbClr val="D9232D"/>
              </a:buClr>
              <a:buSzPct val="100000"/>
              <a:buNone/>
            </a:pPr>
            <a:endParaRPr lang="fr-CA" sz="1400" dirty="0"/>
          </a:p>
          <a:p>
            <a:pPr marL="361950" indent="0" algn="just">
              <a:lnSpc>
                <a:spcPts val="500"/>
              </a:lnSpc>
              <a:spcBef>
                <a:spcPts val="450"/>
              </a:spcBef>
              <a:buClr>
                <a:srgbClr val="D9232D"/>
              </a:buClr>
              <a:buSzPct val="100000"/>
              <a:buNone/>
            </a:pPr>
            <a:r>
              <a:rPr lang="fr-CA" sz="1400" dirty="0" smtClean="0"/>
              <a:t>Pour consulter le dossier : </a:t>
            </a:r>
            <a:r>
              <a:rPr lang="fr-CA" sz="1400" dirty="0">
                <a:solidFill>
                  <a:srgbClr val="0070C0"/>
                </a:solidFill>
              </a:rPr>
              <a:t>[https://tout-petits.org/qualite]</a:t>
            </a:r>
            <a:endParaRPr lang="fr-CA" sz="1400" dirty="0">
              <a:solidFill>
                <a:srgbClr val="0070C0"/>
              </a:solidFill>
            </a:endParaRPr>
          </a:p>
          <a:p>
            <a:pPr lvl="1" algn="just">
              <a:spcBef>
                <a:spcPts val="450"/>
              </a:spcBef>
              <a:buClr>
                <a:srgbClr val="D9232D"/>
              </a:buClr>
              <a:buSzPct val="100000"/>
              <a:buFont typeface="Century Gothic" panose="020B0502020202020204" pitchFamily="34" charset="0"/>
              <a:buChar char="►"/>
            </a:pPr>
            <a:endParaRPr lang="fr-CA" sz="1100" b="1"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12</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Site Web ou infolettre</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custDataLst>
              <p:tags r:id="rId5"/>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956375" y="369722"/>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custDataLst>
              <p:tags r:id="rId3"/>
            </p:custDataLst>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spid="_x0000_s1103" name="Image" r:id="rId7" imgW="8063492" imgH="1968254" progId="">
                  <p:embed/>
                </p:oleObj>
              </mc:Choice>
              <mc:Fallback>
                <p:oleObj name="Image" r:id="rId7" imgW="8063492" imgH="1968254" progId="">
                  <p:embed/>
                  <p:pic>
                    <p:nvPicPr>
                      <p:cNvPr id="0" name=""/>
                      <p:cNvPicPr>
                        <a:picLocks noChangeAspect="1" noChangeArrowheads="1"/>
                      </p:cNvPicPr>
                      <p:nvPr/>
                    </p:nvPicPr>
                    <p:blipFill>
                      <a:blip r:embed="rId8">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Table des matières</a:t>
            </a:r>
            <a:endParaRPr lang="fr-CA" sz="2700" b="1" dirty="0">
              <a:solidFill>
                <a:prstClr val="black"/>
              </a:solidFill>
              <a:latin typeface="Raleway" panose="020B0003030101060003" pitchFamily="34" charset="0"/>
            </a:endParaRP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À propos de l’Observatoire des tout-petits</a:t>
            </a:r>
            <a:endParaRPr lang="fr-CA" sz="1700" b="1" dirty="0" smtClean="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À propos du dossier</a:t>
            </a: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Messages clés</a:t>
            </a:r>
            <a:endParaRPr lang="fr-CA" sz="1700"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Site Web ou </a:t>
            </a:r>
            <a:r>
              <a:rPr lang="fr-CA" sz="1700" dirty="0" smtClean="0">
                <a:solidFill>
                  <a:prstClr val="black"/>
                </a:solidFill>
                <a:latin typeface="Raleway" panose="020B0003030101060003" pitchFamily="34" charset="0"/>
              </a:rPr>
              <a:t>infolettre</a:t>
            </a:r>
            <a:endParaRPr lang="fr-CA" sz="1700" dirty="0">
              <a:solidFill>
                <a:prstClr val="black"/>
              </a:solidFill>
              <a:latin typeface="Raleway" panose="020B0003030101060003" pitchFamily="34" charset="0"/>
            </a:endParaRPr>
          </a:p>
          <a:p>
            <a:pPr marL="342551" indent="-342551">
              <a:lnSpc>
                <a:spcPct val="100000"/>
              </a:lnSpc>
              <a:spcBef>
                <a:spcPts val="450"/>
              </a:spcBef>
              <a:buClr>
                <a:srgbClr val="D9232D"/>
              </a:buClr>
              <a:buSzPct val="100000"/>
              <a:buFont typeface="+mj-lt"/>
              <a:buAutoNum type="arabicPeriod"/>
            </a:pP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
        <p:nvSpPr>
          <p:cNvPr id="6" name="Espace réservé du contenu 2"/>
          <p:cNvSpPr txBox="1">
            <a:spLocks/>
          </p:cNvSpPr>
          <p:nvPr>
            <p:custDataLst>
              <p:tags r:id="rId5"/>
            </p:custDataLst>
          </p:nvPr>
        </p:nvSpPr>
        <p:spPr>
          <a:xfrm>
            <a:off x="6625643" y="1275313"/>
            <a:ext cx="2338845"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450"/>
              </a:spcBef>
              <a:buClr>
                <a:srgbClr val="D9232D"/>
              </a:buClr>
              <a:buSzPct val="100000"/>
              <a:buNone/>
              <a:tabLst>
                <a:tab pos="3857625" algn="l"/>
              </a:tabLst>
            </a:pPr>
            <a:r>
              <a:rPr lang="fr-CA" sz="1700" dirty="0" smtClean="0">
                <a:solidFill>
                  <a:prstClr val="black"/>
                </a:solidFill>
                <a:latin typeface="Raleway" panose="020B0003030101060003" pitchFamily="34" charset="0"/>
              </a:rPr>
              <a:t>p.3</a:t>
            </a:r>
            <a:endParaRPr lang="fr-CA" sz="1700" b="1" dirty="0">
              <a:solidFill>
                <a:prstClr val="black"/>
              </a:solidFill>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dirty="0" smtClean="0">
                <a:solidFill>
                  <a:prstClr val="black"/>
                </a:solidFill>
                <a:latin typeface="Raleway" panose="020B0003030101060003" pitchFamily="34" charset="0"/>
              </a:rPr>
              <a:t>p.4</a:t>
            </a:r>
          </a:p>
          <a:p>
            <a:pPr marL="0" indent="0">
              <a:lnSpc>
                <a:spcPct val="200000"/>
              </a:lnSpc>
              <a:spcBef>
                <a:spcPts val="450"/>
              </a:spcBef>
              <a:buClr>
                <a:srgbClr val="D9232D"/>
              </a:buClr>
              <a:buSzPct val="100000"/>
              <a:buNone/>
              <a:tabLst>
                <a:tab pos="3857625" algn="l"/>
              </a:tabLst>
            </a:pPr>
            <a:r>
              <a:rPr lang="fr-CA" sz="1700" dirty="0" smtClean="0">
                <a:solidFill>
                  <a:prstClr val="black"/>
                </a:solidFill>
                <a:latin typeface="Raleway" panose="020B0003030101060003" pitchFamily="34" charset="0"/>
              </a:rPr>
              <a:t>p.5</a:t>
            </a:r>
            <a:endParaRPr lang="fr-CA" sz="1700" dirty="0">
              <a:solidFill>
                <a:prstClr val="black"/>
              </a:solidFill>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dirty="0" smtClean="0">
                <a:solidFill>
                  <a:prstClr val="black"/>
                </a:solidFill>
                <a:latin typeface="Raleway" panose="020B0003030101060003" pitchFamily="34" charset="0"/>
              </a:rPr>
              <a:t>p.9</a:t>
            </a:r>
          </a:p>
          <a:p>
            <a:pPr marL="0" indent="0">
              <a:lnSpc>
                <a:spcPct val="200000"/>
              </a:lnSpc>
              <a:spcBef>
                <a:spcPts val="450"/>
              </a:spcBef>
              <a:buClr>
                <a:srgbClr val="D9232D"/>
              </a:buClr>
              <a:buSzPct val="100000"/>
              <a:buNone/>
              <a:tabLst>
                <a:tab pos="3857625" algn="l"/>
              </a:tabLst>
            </a:pPr>
            <a:r>
              <a:rPr lang="fr-CA" sz="1700" dirty="0" smtClean="0">
                <a:solidFill>
                  <a:prstClr val="black"/>
                </a:solidFill>
                <a:latin typeface="Raleway" panose="020B0003030101060003" pitchFamily="34" charset="0"/>
              </a:rPr>
              <a:t>p.12</a:t>
            </a: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Tree>
    <p:extLst>
      <p:ext uri="{BB962C8B-B14F-4D97-AF65-F5344CB8AC3E}">
        <p14:creationId xmlns:p14="http://schemas.microsoft.com/office/powerpoint/2010/main" val="429496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059582"/>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L’Observatoire des tout-petits, un projet de la Fondation Lucie et André Chagnon, a pour mission de contribuer à placer le développement et le bien-être des tout-petits au cœur des priorités de la société québécoise. Pour y parvenir, l’Observatoire regroupe les données les plus rigoureuses </a:t>
            </a:r>
            <a:r>
              <a:rPr lang="fr-CA" sz="1400" dirty="0">
                <a:solidFill>
                  <a:prstClr val="black"/>
                </a:solidFill>
                <a:uFill>
                  <a:solidFill>
                    <a:srgbClr val="66FF66"/>
                  </a:solidFill>
                </a:uFill>
              </a:rPr>
              <a:t>en matière de petite </a:t>
            </a:r>
            <a:r>
              <a:rPr lang="fr-CA" sz="1400" dirty="0" smtClean="0">
                <a:solidFill>
                  <a:prstClr val="black"/>
                </a:solidFill>
                <a:uFill>
                  <a:solidFill>
                    <a:srgbClr val="66FF66"/>
                  </a:solidFill>
                </a:uFill>
              </a:rPr>
              <a:t>enfance, </a:t>
            </a:r>
            <a:r>
              <a:rPr lang="fr-CA" sz="1400" dirty="0">
                <a:solidFill>
                  <a:prstClr val="black"/>
                </a:solidFill>
                <a:uFill>
                  <a:solidFill>
                    <a:srgbClr val="66FF66"/>
                  </a:solidFill>
                </a:uFill>
              </a:rPr>
              <a:t>de la grossesse à 5 </a:t>
            </a:r>
            <a:r>
              <a:rPr lang="fr-CA" sz="1400" dirty="0" smtClean="0">
                <a:solidFill>
                  <a:prstClr val="black"/>
                </a:solidFill>
                <a:uFill>
                  <a:solidFill>
                    <a:srgbClr val="66FF66"/>
                  </a:solidFill>
                </a:uFill>
              </a:rPr>
              <a:t>ans</a:t>
            </a:r>
            <a:r>
              <a:rPr lang="fr-CA" sz="1400" dirty="0" smtClean="0">
                <a:solidFill>
                  <a:prstClr val="black"/>
                </a:solidFill>
              </a:rPr>
              <a:t>, </a:t>
            </a:r>
            <a:r>
              <a:rPr lang="fr-CA" sz="1400" dirty="0">
                <a:solidFill>
                  <a:prstClr val="black"/>
                </a:solidFill>
              </a:rPr>
              <a:t>les communique et suscite le dialogue autour des actions collectives nécessaires dans ce domaine. Pour obtenir de plus amples renseignements au sujet de l’Observatoire des tout-petits : </a:t>
            </a:r>
            <a:r>
              <a:rPr lang="fr-CA" sz="1400" dirty="0" smtClean="0">
                <a:solidFill>
                  <a:prstClr val="black"/>
                </a:solidFill>
              </a:rPr>
              <a:t> </a:t>
            </a:r>
            <a:r>
              <a:rPr lang="fr-CA" sz="1400" dirty="0" smtClean="0">
                <a:solidFill>
                  <a:prstClr val="black"/>
                </a:solidFill>
                <a:hlinkClick r:id="rId9"/>
              </a:rPr>
              <a:t>www.tout-petits.org</a:t>
            </a:r>
            <a:r>
              <a:rPr lang="fr-CA" sz="1400" dirty="0">
                <a:solidFill>
                  <a:prstClr val="black"/>
                </a:solidFill>
              </a:rPr>
              <a:t>.</a:t>
            </a:r>
          </a:p>
          <a:p>
            <a:pPr marL="0" indent="0" algn="ctr">
              <a:lnSpc>
                <a:spcPct val="150000"/>
              </a:lnSpc>
              <a:spcBef>
                <a:spcPts val="450"/>
              </a:spcBef>
              <a:buClr>
                <a:srgbClr val="D9232D"/>
              </a:buClr>
              <a:buSzPct val="100000"/>
              <a:buNone/>
            </a:pPr>
            <a:r>
              <a:rPr lang="fr-CA" sz="1600" dirty="0" smtClean="0">
                <a:solidFill>
                  <a:prstClr val="black"/>
                </a:solidFill>
              </a:rPr>
              <a:t>MANDAT</a:t>
            </a:r>
            <a:endParaRPr lang="fr-CA" sz="15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dirty="0">
              <a:solidFill>
                <a:prstClr val="black">
                  <a:tint val="75000"/>
                </a:prstClr>
              </a:solidFill>
            </a:endParaRPr>
          </a:p>
        </p:txBody>
      </p:sp>
      <p:grpSp>
        <p:nvGrpSpPr>
          <p:cNvPr id="3" name="Groupe 2"/>
          <p:cNvGrpSpPr/>
          <p:nvPr>
            <p:custDataLst>
              <p:tags r:id="rId3"/>
            </p:custDataLst>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Données</a:t>
              </a:r>
              <a:endParaRPr lang="en-US" sz="1400" dirty="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dirty="0">
                  <a:latin typeface="Raleway"/>
                </a:rPr>
                <a:t>Analyse</a:t>
              </a:r>
              <a:br>
                <a:rPr lang="fr-CA" sz="1400" dirty="0">
                  <a:latin typeface="Raleway"/>
                </a:rPr>
              </a:br>
              <a:r>
                <a:rPr lang="fr-CA" sz="1400" dirty="0">
                  <a:latin typeface="Raleway"/>
                </a:rPr>
                <a:t>Sensibilisation</a:t>
              </a:r>
              <a:endParaRPr lang="en-US" sz="1400" dirty="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dirty="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Prises de décisions éclairées</a:t>
              </a:r>
              <a:endParaRPr lang="en-US" sz="1400" dirty="0">
                <a:latin typeface="Raleway"/>
              </a:endParaRPr>
            </a:p>
          </p:txBody>
        </p:sp>
        <p:pic>
          <p:nvPicPr>
            <p:cNvPr id="34" name="Picture 29"/>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dirty="0">
                  <a:latin typeface="Raleway"/>
                </a:rPr>
                <a:t>VEILLER POUR ÉVEILLER</a:t>
              </a:r>
            </a:p>
          </p:txBody>
        </p:sp>
      </p:grpSp>
      <p:sp>
        <p:nvSpPr>
          <p:cNvPr id="39" name="Rectangle 38"/>
          <p:cNvSpPr/>
          <p:nvPr>
            <p:custDataLst>
              <p:tags r:id="rId4"/>
            </p:custDataLst>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Dialogue et avenues </a:t>
            </a:r>
            <a:endParaRPr lang="fr-CA" sz="1400" dirty="0" smtClean="0">
              <a:latin typeface="Raleway"/>
            </a:endParaRPr>
          </a:p>
          <a:p>
            <a:pPr algn="ctr"/>
            <a:r>
              <a:rPr lang="fr-CA" sz="1400" dirty="0" smtClean="0">
                <a:latin typeface="Raleway"/>
              </a:rPr>
              <a:t>de </a:t>
            </a:r>
            <a:r>
              <a:rPr lang="fr-CA" sz="1400" dirty="0">
                <a:latin typeface="Raleway"/>
              </a:rPr>
              <a:t>solution</a:t>
            </a:r>
            <a:endParaRPr lang="en-US" sz="1400" dirty="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À propos de </a:t>
            </a:r>
            <a:r>
              <a:rPr lang="fr-CA" sz="2700" b="1" dirty="0">
                <a:solidFill>
                  <a:prstClr val="black"/>
                </a:solidFill>
                <a:latin typeface="Raleway" panose="020B0003030101060003" pitchFamily="34" charset="0"/>
              </a:rPr>
              <a:t>l</a:t>
            </a:r>
            <a:r>
              <a:rPr lang="fr-CA" sz="2700" b="1" dirty="0" smtClean="0">
                <a:solidFill>
                  <a:prstClr val="black"/>
                </a:solidFill>
                <a:latin typeface="Raleway" panose="020B0003030101060003" pitchFamily="34" charset="0"/>
              </a:rPr>
              <a:t>’Observatoire des tout-petits</a:t>
            </a:r>
            <a:endParaRPr lang="fr-CA" sz="2700" b="1" dirty="0">
              <a:solidFill>
                <a:prstClr val="black"/>
              </a:solidFill>
              <a:latin typeface="Raleway" panose="020B0003030101060003" pitchFamily="34" charset="0"/>
            </a:endParaRP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À propos du dossier</a:t>
            </a:r>
            <a:endParaRPr lang="fr-CA" sz="2700" b="1" dirty="0">
              <a:solidFill>
                <a:prstClr val="black"/>
              </a:solidFill>
              <a:latin typeface="Raleway" panose="020B0003030101060003" pitchFamily="34" charset="0"/>
            </a:endParaRPr>
          </a:p>
        </p:txBody>
      </p:sp>
      <p:sp>
        <p:nvSpPr>
          <p:cNvPr id="11" name="Espace réservé du contenu 2"/>
          <p:cNvSpPr txBox="1">
            <a:spLocks/>
          </p:cNvSpPr>
          <p:nvPr>
            <p:custDataLst>
              <p:tags r:id="rId2"/>
            </p:custDataLst>
          </p:nvPr>
        </p:nvSpPr>
        <p:spPr>
          <a:xfrm>
            <a:off x="236824" y="1059582"/>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dirty="0" smtClean="0">
                <a:solidFill>
                  <a:prstClr val="black"/>
                </a:solidFill>
              </a:rPr>
              <a:t>PETITE ENFANCE :</a:t>
            </a:r>
            <a:endParaRPr lang="fr-CA" sz="1500" dirty="0">
              <a:solidFill>
                <a:prstClr val="black"/>
              </a:solidFill>
            </a:endParaRPr>
          </a:p>
          <a:p>
            <a:pPr marL="361950" indent="0" algn="just">
              <a:spcBef>
                <a:spcPts val="450"/>
              </a:spcBef>
              <a:buClr>
                <a:srgbClr val="D9232D"/>
              </a:buClr>
              <a:buSzPct val="100000"/>
              <a:buNone/>
            </a:pPr>
            <a:r>
              <a:rPr lang="fr-CA" sz="1600" i="1" dirty="0" smtClean="0"/>
              <a:t>La qualité des services éducatifs au Québec</a:t>
            </a:r>
            <a:endParaRPr lang="fr-CA" sz="1600" i="1" dirty="0"/>
          </a:p>
          <a:p>
            <a:pPr marL="361950" indent="0" algn="just">
              <a:spcBef>
                <a:spcPts val="450"/>
              </a:spcBef>
              <a:buClr>
                <a:srgbClr val="D9232D"/>
              </a:buClr>
              <a:buSzPct val="100000"/>
              <a:buNone/>
            </a:pPr>
            <a:endParaRPr lang="fr-CA" sz="800" dirty="0">
              <a:solidFill>
                <a:prstClr val="black"/>
              </a:solidFill>
            </a:endParaRPr>
          </a:p>
          <a:p>
            <a:pPr marL="361950" indent="0" algn="just">
              <a:lnSpc>
                <a:spcPts val="1900"/>
              </a:lnSpc>
              <a:spcBef>
                <a:spcPts val="450"/>
              </a:spcBef>
              <a:buClr>
                <a:srgbClr val="D9232D"/>
              </a:buClr>
              <a:buSzPct val="100000"/>
              <a:buNone/>
            </a:pPr>
            <a:r>
              <a:rPr lang="fr-CA" sz="1400" dirty="0" smtClean="0"/>
              <a:t>Le plus récent dossier de l’Observatoire des tout-petits porte sur </a:t>
            </a:r>
            <a:r>
              <a:rPr lang="fr-CA" sz="1400" dirty="0"/>
              <a:t>la qualité des services éducatifs </a:t>
            </a:r>
            <a:r>
              <a:rPr lang="fr-CA" sz="1400" dirty="0" smtClean="0"/>
              <a:t>à </a:t>
            </a:r>
            <a:r>
              <a:rPr lang="fr-CA" sz="1400" dirty="0"/>
              <a:t>la petite enfance au </a:t>
            </a:r>
            <a:r>
              <a:rPr lang="fr-CA" sz="1400" dirty="0" smtClean="0"/>
              <a:t>Québec. Il présente un état de situation de la qualité des différents types de services éducatifs au Québec (</a:t>
            </a:r>
            <a:r>
              <a:rPr lang="fr-CA" sz="1400" dirty="0"/>
              <a:t>milieux familiaux, </a:t>
            </a:r>
            <a:r>
              <a:rPr lang="fr-CA" sz="1400" dirty="0" smtClean="0"/>
              <a:t>garderies </a:t>
            </a:r>
            <a:r>
              <a:rPr lang="fr-CA" sz="1400" dirty="0"/>
              <a:t>subventionnées ou non subventionnées, </a:t>
            </a:r>
            <a:r>
              <a:rPr lang="fr-CA" sz="1400" dirty="0" smtClean="0"/>
              <a:t>CPE, maternelles </a:t>
            </a:r>
            <a:r>
              <a:rPr lang="fr-CA" sz="1400" dirty="0"/>
              <a:t>4 </a:t>
            </a:r>
            <a:r>
              <a:rPr lang="fr-CA" sz="1400" dirty="0" smtClean="0"/>
              <a:t>ans), souligne l’importance d’un service éducatif de qualité dans le développement des tout-petits et offre des pistes de solution pour améliorer la qualité de ces services.</a:t>
            </a:r>
          </a:p>
          <a:p>
            <a:pPr marL="361950" indent="0" algn="just">
              <a:lnSpc>
                <a:spcPts val="1900"/>
              </a:lnSpc>
              <a:spcBef>
                <a:spcPts val="450"/>
              </a:spcBef>
              <a:buClr>
                <a:srgbClr val="D9232D"/>
              </a:buClr>
              <a:buSzPct val="100000"/>
              <a:buNone/>
            </a:pPr>
            <a:endParaRPr lang="fr-CA" sz="1400" dirty="0" smtClean="0"/>
          </a:p>
          <a:p>
            <a:pPr marL="361950" indent="0" algn="just">
              <a:lnSpc>
                <a:spcPts val="1900"/>
              </a:lnSpc>
              <a:spcBef>
                <a:spcPts val="450"/>
              </a:spcBef>
              <a:buClr>
                <a:srgbClr val="D9232D"/>
              </a:buClr>
              <a:buSzPct val="100000"/>
              <a:buNone/>
            </a:pPr>
            <a:r>
              <a:rPr lang="fr-CA" sz="1400" dirty="0" smtClean="0"/>
              <a:t>Le dossier indique que </a:t>
            </a:r>
            <a:r>
              <a:rPr lang="fr-CA" sz="1400" dirty="0"/>
              <a:t>des enjeux de qualité </a:t>
            </a:r>
            <a:r>
              <a:rPr lang="fr-CA" sz="1400" dirty="0" smtClean="0"/>
              <a:t>existent </a:t>
            </a:r>
            <a:r>
              <a:rPr lang="fr-CA" sz="1400" dirty="0"/>
              <a:t>dans tous les types de milieux, qu’il s’agisse des milieux familiaux, </a:t>
            </a:r>
            <a:r>
              <a:rPr lang="fr-CA" sz="1400" dirty="0" smtClean="0"/>
              <a:t>des garderies </a:t>
            </a:r>
            <a:r>
              <a:rPr lang="fr-CA" sz="1400" dirty="0"/>
              <a:t>subventionnées ou non subventionnées, </a:t>
            </a:r>
            <a:r>
              <a:rPr lang="fr-CA" sz="1400" dirty="0" smtClean="0"/>
              <a:t>des CPE ou des </a:t>
            </a:r>
            <a:r>
              <a:rPr lang="fr-CA" sz="1400" dirty="0"/>
              <a:t>maternelles 4 ans. </a:t>
            </a:r>
            <a:r>
              <a:rPr lang="fr-CA" sz="1400" dirty="0" smtClean="0"/>
              <a:t>Le dossier </a:t>
            </a:r>
            <a:r>
              <a:rPr lang="fr-CA" sz="1400" dirty="0"/>
              <a:t>révèle </a:t>
            </a:r>
            <a:r>
              <a:rPr lang="fr-CA" sz="1400" dirty="0" smtClean="0"/>
              <a:t>d’ailleurs qu’une </a:t>
            </a:r>
            <a:r>
              <a:rPr lang="fr-CA" sz="1400" dirty="0"/>
              <a:t>proportion non négligeable de tout-petits québécois </a:t>
            </a:r>
            <a:r>
              <a:rPr lang="fr-CA" sz="1400" dirty="0" smtClean="0"/>
              <a:t>fréquentent des </a:t>
            </a:r>
            <a:r>
              <a:rPr lang="fr-CA" sz="1400" dirty="0"/>
              <a:t>services de garde éducatifs de </a:t>
            </a:r>
            <a:r>
              <a:rPr lang="fr-CA" sz="1400" dirty="0" smtClean="0"/>
              <a:t>faible </a:t>
            </a:r>
            <a:r>
              <a:rPr lang="fr-CA" sz="1400" dirty="0"/>
              <a:t>ou très faible qualité. Cette proportion est toutefois relativement peu élevée dans les CPE.</a:t>
            </a:r>
            <a:r>
              <a:rPr lang="fr-CA" sz="1400" dirty="0" smtClean="0"/>
              <a:t> </a:t>
            </a:r>
            <a:endParaRPr lang="fr-CA" sz="1400" dirty="0"/>
          </a:p>
        </p:txBody>
      </p:sp>
      <p:sp>
        <p:nvSpPr>
          <p:cNvPr id="2" name="Espace réservé du numéro de diapositive 1"/>
          <p:cNvSpPr>
            <a:spLocks noGrp="1"/>
          </p:cNvSpPr>
          <p:nvPr>
            <p:ph type="sldNum" sz="quarter" idx="12"/>
            <p:custDataLst>
              <p:tags r:id="rId3"/>
            </p:custDataLst>
          </p:nvPr>
        </p:nvSpPr>
        <p:spPr/>
        <p:txBody>
          <a:bodyPr/>
          <a:lstStyle/>
          <a:p>
            <a:fld id="{189DF131-12C1-4EAC-8253-9E1DD4322B24}" type="slidenum">
              <a:rPr lang="fr-CA" smtClean="0">
                <a:solidFill>
                  <a:prstClr val="black">
                    <a:tint val="75000"/>
                  </a:prstClr>
                </a:solidFill>
              </a:rPr>
              <a:pPr/>
              <a:t>4</a:t>
            </a:fld>
            <a:endParaRPr lang="fr-CA" dirty="0">
              <a:solidFill>
                <a:prstClr val="black">
                  <a:tint val="75000"/>
                </a:prstClr>
              </a:solidFill>
            </a:endParaRPr>
          </a:p>
        </p:txBody>
      </p:sp>
      <p:cxnSp>
        <p:nvCxnSpPr>
          <p:cNvPr id="8"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dirty="0"/>
              <a:t>Le dossier </a:t>
            </a:r>
            <a:r>
              <a:rPr lang="fr-CA" sz="1400" b="1" i="1" dirty="0"/>
              <a:t>Petite enfance : La qualité des services éducatifs au Québec</a:t>
            </a:r>
            <a:r>
              <a:rPr lang="fr-CA" sz="1400" dirty="0"/>
              <a:t> présente un état de situation de la qualité des différents types de services éducatifs au Québec (milieux familiaux, garderies subventionnées ou non subventionnées, CPE, maternelles 4 ans), souligne l’importance d’un service éducatif de qualité dans le développement des tout-petits et offre des pistes de solution pour améliorer la qualité de ces services.</a:t>
            </a:r>
          </a:p>
          <a:p>
            <a:pPr marL="0" indent="0" algn="just">
              <a:lnSpc>
                <a:spcPct val="150000"/>
              </a:lnSpc>
              <a:spcBef>
                <a:spcPts val="450"/>
              </a:spcBef>
              <a:buClr>
                <a:srgbClr val="D9232D"/>
              </a:buClr>
              <a:buSzPct val="100000"/>
              <a:buNone/>
            </a:pPr>
            <a:endParaRPr lang="fr-CA" sz="1400" dirty="0" smtClean="0">
              <a:solidFill>
                <a:prstClr val="black"/>
              </a:solidFill>
            </a:endParaRPr>
          </a:p>
          <a:p>
            <a:pPr algn="just">
              <a:lnSpc>
                <a:spcPct val="150000"/>
              </a:lnSpc>
              <a:spcBef>
                <a:spcPts val="450"/>
              </a:spcBef>
              <a:buClr>
                <a:srgbClr val="D9232D"/>
              </a:buClr>
              <a:buSzPct val="100000"/>
              <a:buFont typeface="Century Gothic" panose="020B0502020202020204" pitchFamily="34" charset="0"/>
              <a:buChar char="►"/>
            </a:pPr>
            <a:r>
              <a:rPr lang="fr-CA" sz="1400" dirty="0"/>
              <a:t>La stimulation reçue pendant les premières années de vie de l’enfant (0-3 ans) a des répercussions importantes sur son </a:t>
            </a:r>
            <a:r>
              <a:rPr lang="fr-CA" sz="1400" dirty="0" smtClean="0"/>
              <a:t>développement</a:t>
            </a:r>
            <a:r>
              <a:rPr lang="fr-CA" sz="1400" dirty="0" smtClean="0">
                <a:solidFill>
                  <a:srgbClr val="FF0000"/>
                </a:solidFill>
              </a:rPr>
              <a:t>.</a:t>
            </a:r>
            <a:r>
              <a:rPr lang="fr-CA" sz="1400" dirty="0" smtClean="0"/>
              <a:t> </a:t>
            </a:r>
            <a:r>
              <a:rPr lang="fr-CA" sz="1400" dirty="0"/>
              <a:t>En agissant dans cette fenêtre d’opportunité qu’est la petite enfance, les services de garde éducatifs et les programmes préscolaires peuvent donc avoir des effets bénéfiques pour la santé et le développement global des enfants, s’ils sont de qualité.</a:t>
            </a:r>
            <a:r>
              <a:rPr lang="fr-CA" sz="1400" dirty="0" smtClean="0"/>
              <a:t> </a:t>
            </a: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50000"/>
              </a:lnSpc>
              <a:spcBef>
                <a:spcPts val="450"/>
              </a:spcBef>
              <a:buClr>
                <a:srgbClr val="D9232D"/>
              </a:buClr>
              <a:buSzPct val="100000"/>
              <a:buFont typeface="Century Gothic" panose="020B0502020202020204" pitchFamily="34" charset="0"/>
              <a:buChar char="►"/>
            </a:pPr>
            <a:r>
              <a:rPr lang="fr-CA" sz="1400" dirty="0" smtClean="0"/>
              <a:t>Les </a:t>
            </a:r>
            <a:r>
              <a:rPr lang="fr-CA" sz="1400" dirty="0"/>
              <a:t>services éducatifs à </a:t>
            </a:r>
            <a:r>
              <a:rPr lang="fr-CA" sz="1400" dirty="0" smtClean="0"/>
              <a:t>la petite enfance </a:t>
            </a:r>
            <a:r>
              <a:rPr lang="fr-CA" sz="1400" dirty="0"/>
              <a:t>ont de nombreux bénéfices pour le développement des tout-petits, </a:t>
            </a:r>
            <a:r>
              <a:rPr lang="fr-CA" sz="1400" b="1" dirty="0"/>
              <a:t>particulièrement en bas âge et pour les enfants provenant de milieux défavorisés</a:t>
            </a:r>
            <a:r>
              <a:rPr lang="fr-CA" sz="1400" dirty="0" smtClean="0"/>
              <a:t>.</a:t>
            </a:r>
          </a:p>
          <a:p>
            <a:pPr marL="0" lvl="0" indent="0" algn="just">
              <a:spcBef>
                <a:spcPts val="500"/>
              </a:spcBef>
              <a:buClr>
                <a:srgbClr val="D9232D"/>
              </a:buClr>
              <a:buSzPct val="100000"/>
              <a:buNone/>
            </a:pPr>
            <a:endParaRPr lang="fr-CA" sz="1400" dirty="0" smtClean="0"/>
          </a:p>
          <a:p>
            <a:pPr marL="0" lvl="0" indent="0" algn="just">
              <a:spcBef>
                <a:spcPts val="500"/>
              </a:spcBef>
              <a:buClr>
                <a:srgbClr val="D9232D"/>
              </a:buClr>
              <a:buSzPct val="100000"/>
              <a:buNone/>
            </a:pPr>
            <a:endParaRPr lang="fr-CA" sz="1400" dirty="0" smtClean="0"/>
          </a:p>
          <a:p>
            <a:pPr algn="just">
              <a:lnSpc>
                <a:spcPct val="150000"/>
              </a:lnSpc>
              <a:spcBef>
                <a:spcPts val="450"/>
              </a:spcBef>
              <a:buClr>
                <a:srgbClr val="D9232D"/>
              </a:buClr>
              <a:buSzPct val="100000"/>
              <a:buFont typeface="Century Gothic" panose="020B0502020202020204" pitchFamily="34" charset="0"/>
              <a:buChar char="►"/>
            </a:pPr>
            <a:r>
              <a:rPr lang="fr-CA" sz="1400" dirty="0" smtClean="0"/>
              <a:t>Pour </a:t>
            </a:r>
            <a:r>
              <a:rPr lang="fr-CA" sz="1400" dirty="0"/>
              <a:t>pouvoir contribuer positivement au </a:t>
            </a:r>
            <a:r>
              <a:rPr lang="fr-CA" sz="1400" dirty="0" smtClean="0"/>
              <a:t>développement des </a:t>
            </a:r>
            <a:r>
              <a:rPr lang="fr-CA" sz="1400" dirty="0"/>
              <a:t>enfants, </a:t>
            </a:r>
            <a:r>
              <a:rPr lang="fr-CA" sz="1400" dirty="0" smtClean="0"/>
              <a:t>les services éducatifs à la petite enfance </a:t>
            </a:r>
            <a:r>
              <a:rPr lang="fr-CA" sz="1400" dirty="0"/>
              <a:t>doivent être de qualité, peu importe le type de service éducatif.</a:t>
            </a:r>
            <a:endParaRPr lang="fr-CA" sz="2100" dirty="0"/>
          </a:p>
          <a:p>
            <a:pPr marL="0" indent="0">
              <a:lnSpc>
                <a:spcPct val="150000"/>
              </a:lnSpc>
              <a:spcBef>
                <a:spcPts val="450"/>
              </a:spcBef>
              <a:buClr>
                <a:srgbClr val="D9232D"/>
              </a:buClr>
              <a:buSzPct val="100000"/>
              <a:buNone/>
            </a:pPr>
            <a:endParaRPr lang="fr-CA" sz="15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3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dirty="0"/>
              <a:t>Il y a des enjeux au niveau de la qualité dans tous les types de milieux de garde, cependant le risque de fréquenter un milieu de faible </a:t>
            </a:r>
            <a:r>
              <a:rPr lang="fr-CA" sz="1400" dirty="0" smtClean="0"/>
              <a:t>ou de très faible qualité </a:t>
            </a:r>
            <a:r>
              <a:rPr lang="fr-CA" sz="1400" dirty="0"/>
              <a:t>est </a:t>
            </a:r>
            <a:r>
              <a:rPr lang="fr-CA" sz="1400" b="1" dirty="0"/>
              <a:t>relativement peu </a:t>
            </a:r>
            <a:r>
              <a:rPr lang="fr-CA" sz="1400" b="1" dirty="0" smtClean="0"/>
              <a:t>élevé </a:t>
            </a:r>
            <a:r>
              <a:rPr lang="fr-CA" sz="1400" dirty="0"/>
              <a:t>dans les CPE.</a:t>
            </a:r>
            <a:r>
              <a:rPr lang="fr-CA" sz="1400" dirty="0" smtClean="0">
                <a:solidFill>
                  <a:prstClr val="black"/>
                </a:solidFill>
              </a:rPr>
              <a:t> </a:t>
            </a:r>
            <a:endParaRPr lang="fr-CA" sz="1400" dirty="0">
              <a:solidFill>
                <a:prstClr val="black"/>
              </a:solidFill>
            </a:endParaRPr>
          </a:p>
          <a:p>
            <a:pPr marL="0" indent="0" algn="just">
              <a:spcBef>
                <a:spcPts val="400"/>
              </a:spcBef>
              <a:buClr>
                <a:srgbClr val="D9232D"/>
              </a:buClr>
              <a:buSzPct val="100000"/>
              <a:buNone/>
            </a:pPr>
            <a:endParaRPr lang="fr-CA" sz="1400" dirty="0" smtClean="0">
              <a:solidFill>
                <a:prstClr val="black"/>
              </a:solidFill>
            </a:endParaRPr>
          </a:p>
          <a:p>
            <a:pPr marL="0" indent="0" algn="just">
              <a:spcBef>
                <a:spcPts val="400"/>
              </a:spcBef>
              <a:buClr>
                <a:srgbClr val="D9232D"/>
              </a:buClr>
              <a:buSzPct val="100000"/>
              <a:buNone/>
            </a:pPr>
            <a:endParaRPr lang="fr-CA" sz="1400" dirty="0">
              <a:solidFill>
                <a:prstClr val="black"/>
              </a:solidFill>
            </a:endParaRPr>
          </a:p>
          <a:p>
            <a:pPr lvl="0" algn="just">
              <a:lnSpc>
                <a:spcPct val="150000"/>
              </a:lnSpc>
              <a:spcBef>
                <a:spcPts val="450"/>
              </a:spcBef>
              <a:buClr>
                <a:srgbClr val="D9232D"/>
              </a:buClr>
              <a:buSzPct val="100000"/>
              <a:buFont typeface="Century Gothic" panose="020B0502020202020204" pitchFamily="34" charset="0"/>
              <a:buChar char="►"/>
            </a:pPr>
            <a:r>
              <a:rPr lang="fr-CA" sz="1400" dirty="0"/>
              <a:t>Le niveau de qualité </a:t>
            </a:r>
            <a:r>
              <a:rPr lang="fr-CA" sz="1400" dirty="0" smtClean="0"/>
              <a:t>dans les CPE </a:t>
            </a:r>
            <a:r>
              <a:rPr lang="fr-CA" sz="1400" b="1" dirty="0" smtClean="0"/>
              <a:t>ne </a:t>
            </a:r>
            <a:r>
              <a:rPr lang="fr-CA" sz="1400" b="1" dirty="0"/>
              <a:t>s’est pas amélioré </a:t>
            </a:r>
            <a:r>
              <a:rPr lang="fr-CA" sz="1400" dirty="0"/>
              <a:t>de façon significative depuis le début des années 2000. Comme il s’agit des seuls milieux évalués dans deux enquêtes consécutives, il n’est pas possible d’en savoir plus sur l’évolution de la qualité dans les autres milieux.</a:t>
            </a:r>
            <a:endParaRPr lang="fr-CA" sz="1400" dirty="0" smtClean="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6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450"/>
              </a:spcBef>
              <a:buClr>
                <a:srgbClr val="D9232D"/>
              </a:buClr>
              <a:buSzPct val="100000"/>
              <a:buFont typeface="Century Gothic" panose="020B0502020202020204" pitchFamily="34" charset="0"/>
              <a:buChar char="►"/>
            </a:pPr>
            <a:r>
              <a:rPr lang="fr-CA" sz="1400" dirty="0" smtClean="0"/>
              <a:t>Nous </a:t>
            </a:r>
            <a:r>
              <a:rPr lang="fr-CA" sz="1400" dirty="0"/>
              <a:t>disposons de </a:t>
            </a:r>
            <a:r>
              <a:rPr lang="fr-CA" sz="1400" b="1" dirty="0"/>
              <a:t>leviers pour améliorer la </a:t>
            </a:r>
            <a:r>
              <a:rPr lang="fr-CA" sz="1400" b="1" dirty="0" smtClean="0"/>
              <a:t>qualité </a:t>
            </a:r>
            <a:r>
              <a:rPr lang="fr-CA" sz="1400" dirty="0" smtClean="0"/>
              <a:t>: </a:t>
            </a:r>
            <a:r>
              <a:rPr lang="fr-CA" sz="1400" dirty="0"/>
              <a:t>il est possible d’agir sur la formation des éducatrices et leurs conditions de travail, sur la taille des groupes et le ratio </a:t>
            </a:r>
            <a:r>
              <a:rPr lang="fr-CA" sz="1400" dirty="0" smtClean="0"/>
              <a:t>adulte-enfants </a:t>
            </a:r>
            <a:r>
              <a:rPr lang="fr-CA" sz="1400" dirty="0"/>
              <a:t>et sur la mise en place de moyens de communication avec les parents.</a:t>
            </a:r>
            <a:endParaRPr lang="fr-CA" sz="1400" dirty="0" smtClean="0"/>
          </a:p>
          <a:p>
            <a:pPr marL="0" indent="0" algn="just">
              <a:lnSpc>
                <a:spcPct val="150000"/>
              </a:lnSpc>
              <a:spcBef>
                <a:spcPts val="450"/>
              </a:spcBef>
              <a:buClr>
                <a:srgbClr val="D9232D"/>
              </a:buClr>
              <a:buSzPct val="100000"/>
              <a:buNone/>
            </a:pPr>
            <a:endParaRPr lang="fr-CA" sz="1400" dirty="0" smtClean="0"/>
          </a:p>
          <a:p>
            <a:pPr algn="just">
              <a:lnSpc>
                <a:spcPct val="150000"/>
              </a:lnSpc>
              <a:spcBef>
                <a:spcPts val="450"/>
              </a:spcBef>
              <a:buClr>
                <a:srgbClr val="D9232D"/>
              </a:buClr>
              <a:buSzPct val="100000"/>
              <a:buFont typeface="Century Gothic" panose="020B0502020202020204" pitchFamily="34" charset="0"/>
              <a:buChar char="►"/>
            </a:pPr>
            <a:r>
              <a:rPr lang="fr-CA" sz="1400" dirty="0" smtClean="0">
                <a:solidFill>
                  <a:prstClr val="black"/>
                </a:solidFill>
              </a:rPr>
              <a:t>Il est important </a:t>
            </a:r>
            <a:r>
              <a:rPr lang="fr-CA" sz="1400" dirty="0">
                <a:solidFill>
                  <a:prstClr val="black"/>
                </a:solidFill>
              </a:rPr>
              <a:t>d’effectuer une </a:t>
            </a:r>
            <a:r>
              <a:rPr lang="fr-CA" sz="1400" b="1" dirty="0">
                <a:solidFill>
                  <a:prstClr val="black"/>
                </a:solidFill>
              </a:rPr>
              <a:t>évaluation continue de la qualité </a:t>
            </a:r>
            <a:r>
              <a:rPr lang="fr-CA" sz="1400" dirty="0">
                <a:solidFill>
                  <a:prstClr val="black"/>
                </a:solidFill>
              </a:rPr>
              <a:t>et de </a:t>
            </a:r>
            <a:r>
              <a:rPr lang="fr-CA" sz="1400" b="1" dirty="0">
                <a:solidFill>
                  <a:prstClr val="black"/>
                </a:solidFill>
              </a:rPr>
              <a:t>soutenir</a:t>
            </a:r>
            <a:r>
              <a:rPr lang="fr-CA" sz="1400" dirty="0">
                <a:solidFill>
                  <a:prstClr val="black"/>
                </a:solidFill>
              </a:rPr>
              <a:t> les milieux dans leur processus </a:t>
            </a:r>
            <a:r>
              <a:rPr lang="fr-CA" sz="1400" dirty="0" smtClean="0">
                <a:solidFill>
                  <a:prstClr val="black"/>
                </a:solidFill>
              </a:rPr>
              <a:t>d’amélioration.</a:t>
            </a: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5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Les médias sociaux permettent à l’Observatoire des tout-petits et à ses partenaires de promouvoir le </a:t>
            </a:r>
            <a:r>
              <a:rPr lang="fr-CA" sz="1400" dirty="0" smtClean="0">
                <a:solidFill>
                  <a:prstClr val="black"/>
                </a:solidFill>
              </a:rPr>
              <a:t>dossier, </a:t>
            </a:r>
            <a:r>
              <a:rPr lang="fr-CA" sz="1400" dirty="0">
                <a:solidFill>
                  <a:prstClr val="black"/>
                </a:solidFill>
              </a:rPr>
              <a:t>en plus de sensibiliser autant que possible la population québécoise à l’importance </a:t>
            </a:r>
            <a:r>
              <a:rPr lang="fr-CA" sz="1400" dirty="0" smtClean="0">
                <a:solidFill>
                  <a:prstClr val="black"/>
                </a:solidFill>
              </a:rPr>
              <a:t>de se préoccuper de la qualité </a:t>
            </a:r>
            <a:r>
              <a:rPr lang="fr-CA" sz="1400" dirty="0">
                <a:solidFill>
                  <a:prstClr val="black"/>
                </a:solidFill>
              </a:rPr>
              <a:t>des services éducatifs </a:t>
            </a:r>
            <a:r>
              <a:rPr lang="fr-CA" sz="1400" dirty="0" smtClean="0">
                <a:solidFill>
                  <a:prstClr val="black"/>
                </a:solidFill>
              </a:rPr>
              <a:t>à la petite enfance.</a:t>
            </a:r>
          </a:p>
          <a:p>
            <a:pPr marL="0" indent="0" algn="just">
              <a:lnSpc>
                <a:spcPts val="1900"/>
              </a:lnSpc>
              <a:spcBef>
                <a:spcPts val="450"/>
              </a:spcBef>
              <a:buClr>
                <a:srgbClr val="D9232D"/>
              </a:buClr>
              <a:buSzPct val="100000"/>
              <a:buNone/>
            </a:pPr>
            <a:endParaRPr lang="fr-CA" sz="1400" dirty="0" smtClean="0">
              <a:solidFill>
                <a:prstClr val="black"/>
              </a:solidFill>
            </a:endParaRPr>
          </a:p>
          <a:p>
            <a:pPr algn="just">
              <a:lnSpc>
                <a:spcPts val="1900"/>
              </a:lnSpc>
              <a:spcBef>
                <a:spcPts val="450"/>
              </a:spcBef>
              <a:buClr>
                <a:srgbClr val="D9232D"/>
              </a:buClr>
              <a:buSzPct val="100000"/>
              <a:buFont typeface="Century Gothic" panose="020B0502020202020204" pitchFamily="34" charset="0"/>
              <a:buChar char="►"/>
            </a:pPr>
            <a:r>
              <a:rPr lang="fr-CA" sz="1400" dirty="0" smtClean="0">
                <a:solidFill>
                  <a:prstClr val="black"/>
                </a:solidFill>
              </a:rPr>
              <a:t>Contribuez à la discussion en soulignant la parution du dossier sur vos plateformes, en partageant les contenus numériques de l’Observatoire et en intégrant la nouvelle à votre site Web ou votre infolettre.</a:t>
            </a:r>
            <a:endParaRPr lang="fr-CA" sz="1400" dirty="0">
              <a:solidFill>
                <a:prstClr val="black"/>
              </a:solidFill>
            </a:endParaRPr>
          </a:p>
          <a:p>
            <a:pPr marL="0" indent="0">
              <a:lnSpc>
                <a:spcPct val="150000"/>
              </a:lnSpc>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dirty="0" err="1" smtClean="0">
                <a:solidFill>
                  <a:prstClr val="black"/>
                </a:solidFill>
              </a:rPr>
              <a:t>Mot-clic</a:t>
            </a:r>
            <a:r>
              <a:rPr lang="fr-CA" sz="1400" dirty="0" smtClean="0">
                <a:solidFill>
                  <a:prstClr val="black"/>
                </a:solidFill>
              </a:rPr>
              <a:t> officiel : #</a:t>
            </a:r>
            <a:r>
              <a:rPr lang="fr-CA" sz="1400" dirty="0" err="1" smtClean="0">
                <a:solidFill>
                  <a:prstClr val="black"/>
                </a:solidFill>
              </a:rPr>
              <a:t>toutpetits</a:t>
            </a:r>
            <a:endParaRPr lang="fr-CA" sz="1400" dirty="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custDataLst>
              <p:tags r:id="rId5"/>
            </p:custDataLst>
          </p:nvPr>
        </p:nvSpPr>
        <p:spPr>
          <a:xfrm>
            <a:off x="4243766" y="3651870"/>
            <a:ext cx="3411379" cy="954107"/>
          </a:xfrm>
          <a:prstGeom prst="rect">
            <a:avLst/>
          </a:prstGeom>
          <a:noFill/>
        </p:spPr>
        <p:txBody>
          <a:bodyPr wrap="square" rtlCol="0">
            <a:spAutoFit/>
          </a:bodyPr>
          <a:lstStyle/>
          <a:p>
            <a:r>
              <a:rPr lang="fr-CA" sz="1400" dirty="0" smtClean="0">
                <a:latin typeface="Raleway"/>
              </a:rPr>
              <a:t>@</a:t>
            </a:r>
            <a:r>
              <a:rPr lang="fr-CA" sz="1400" dirty="0" err="1" smtClean="0">
                <a:latin typeface="Raleway"/>
              </a:rPr>
              <a:t>Tout_petits</a:t>
            </a:r>
            <a:endParaRPr lang="fr-CA" sz="1400" dirty="0" smtClean="0">
              <a:latin typeface="Raleway"/>
            </a:endParaRPr>
          </a:p>
          <a:p>
            <a:endParaRPr lang="fr-CA" sz="1400" dirty="0" smtClean="0">
              <a:latin typeface="Raleway"/>
            </a:endParaRPr>
          </a:p>
          <a:p>
            <a:endParaRPr lang="fr-CA" sz="1400" dirty="0" smtClean="0">
              <a:latin typeface="Raleway"/>
            </a:endParaRPr>
          </a:p>
          <a:p>
            <a:r>
              <a:rPr lang="fr-CA" sz="1400" dirty="0" smtClean="0">
                <a:latin typeface="Raleway"/>
              </a:rPr>
              <a:t>@</a:t>
            </a:r>
            <a:r>
              <a:rPr lang="fr-CA" sz="1400" dirty="0" err="1" smtClean="0">
                <a:latin typeface="Raleway"/>
              </a:rPr>
              <a:t>observatoiredestoutpetits</a:t>
            </a:r>
            <a:endParaRPr lang="fr-CA" sz="1400" dirty="0">
              <a:latin typeface="Raleway"/>
            </a:endParaRPr>
          </a:p>
        </p:txBody>
      </p:sp>
      <p:pic>
        <p:nvPicPr>
          <p:cNvPr id="12" name="Picture 2" descr="Résultats de recherche d'images pour « facebook »"/>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35896" y="4227934"/>
            <a:ext cx="440966" cy="4409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s de recherche d'images pour « twitter logo »"/>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51216" y="3629700"/>
            <a:ext cx="469924" cy="3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69870AF16134581D08A9BF2BE6FF9" ma:contentTypeVersion="0" ma:contentTypeDescription="Crée un document." ma:contentTypeScope="" ma:versionID="630e7c4c52f2d9c8daf1de6f2a99f064">
  <xsd:schema xmlns:xsd="http://www.w3.org/2001/XMLSchema" xmlns:xs="http://www.w3.org/2001/XMLSchema" xmlns:p="http://schemas.microsoft.com/office/2006/metadata/properties" targetNamespace="http://schemas.microsoft.com/office/2006/metadata/properties" ma:root="true" ma:fieldsID="37a1d453f13da70a6384ccb06b85f9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https://kiosque.fondationchagnon.org</rca:property>
    <rca:property rca:type="CreateSynchronously">True</rca:property>
    <rca:property rca:type="AllowChangeProcessingConfig">True</rca:property>
    <rca:property rca:type="ConverterSpecificSettings"/>
  </rca:Converter>
</rca:RCAuthori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ExcludedTransformers xmlns="http://schemas.microsoft.com/sharepoint/v3/contenttype/transformers">
  <Transformer Guid="888d770d-d3e9-4d60-8267-3c05ab059ef5"/>
  <Transformer Guid="2798ee32-2961-4232-97dd-1a76b9aa6c6f"/>
  <Transformer Guid="853d58f5-13c3-46f8-8b81-3ca4abcad7b3"/>
</ExcludedTransform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D7B50-2EB0-4CFE-B3BE-0B0688CC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BC160BA-7CB8-4FD2-A51B-30255A854527}">
  <ds:schemaRefs>
    <ds:schemaRef ds:uri="urn:sharePointPublishingRcaProperties"/>
  </ds:schemaRefs>
</ds:datastoreItem>
</file>

<file path=customXml/itemProps3.xml><?xml version="1.0" encoding="utf-8"?>
<ds:datastoreItem xmlns:ds="http://schemas.openxmlformats.org/officeDocument/2006/customXml" ds:itemID="{AE0D7EAF-6D2C-4F2C-BA28-757CB90425A8}">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434EB33-B0C2-4961-9BA9-7530F5808774}">
  <ds:schemaRefs>
    <ds:schemaRef ds:uri="http://schemas.microsoft.com/sharepoint/v3/contenttype/transformers"/>
  </ds:schemaRefs>
</ds:datastoreItem>
</file>

<file path=customXml/itemProps5.xml><?xml version="1.0" encoding="utf-8"?>
<ds:datastoreItem xmlns:ds="http://schemas.openxmlformats.org/officeDocument/2006/customXml" ds:itemID="{F6551846-2776-4076-A349-BD19434A8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22035</TotalTime>
  <Words>1288</Words>
  <Application>Microsoft Office PowerPoint</Application>
  <PresentationFormat>Affichage à l'écran (16:9)</PresentationFormat>
  <Paragraphs>184</Paragraphs>
  <Slides>13</Slides>
  <Notes>11</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13</vt:i4>
      </vt:variant>
    </vt:vector>
  </HeadingPairs>
  <TitlesOfParts>
    <vt:vector size="17" baseType="lpstr">
      <vt:lpstr>1_Thème Office</vt:lpstr>
      <vt:lpstr>12_Thème Office</vt:lpstr>
      <vt:lpstr>15_Thème Office</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lastModifiedBy>Denault Marilou</cp:lastModifiedBy>
  <cp:revision>82</cp:revision>
  <dcterms:created xsi:type="dcterms:W3CDTF">2017-10-17T15:30:52Z</dcterms:created>
  <dcterms:modified xsi:type="dcterms:W3CDTF">2018-05-18T22:19:15Z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0x01010048469870AF16134581D08A9BF2BE6FF9</vt:lpwstr>
  </property>
</Properties>
</file>